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sldIdLst>
    <p:sldId id="256" r:id="rId3"/>
    <p:sldId id="319" r:id="rId4"/>
    <p:sldId id="332" r:id="rId5"/>
    <p:sldId id="326" r:id="rId6"/>
    <p:sldId id="334" r:id="rId7"/>
    <p:sldId id="257" r:id="rId8"/>
    <p:sldId id="327" r:id="rId9"/>
    <p:sldId id="335" r:id="rId10"/>
    <p:sldId id="347" r:id="rId11"/>
    <p:sldId id="343" r:id="rId12"/>
    <p:sldId id="336" r:id="rId13"/>
    <p:sldId id="271" r:id="rId14"/>
    <p:sldId id="272" r:id="rId15"/>
    <p:sldId id="284" r:id="rId16"/>
    <p:sldId id="337" r:id="rId17"/>
    <p:sldId id="348" r:id="rId18"/>
    <p:sldId id="344" r:id="rId19"/>
    <p:sldId id="307" r:id="rId20"/>
    <p:sldId id="346" r:id="rId21"/>
    <p:sldId id="339" r:id="rId22"/>
    <p:sldId id="340" r:id="rId23"/>
    <p:sldId id="349" r:id="rId24"/>
    <p:sldId id="345" r:id="rId25"/>
    <p:sldId id="350" r:id="rId26"/>
    <p:sldId id="352" r:id="rId27"/>
    <p:sldId id="353" r:id="rId28"/>
    <p:sldId id="276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106" autoAdjust="0"/>
  </p:normalViewPr>
  <p:slideViewPr>
    <p:cSldViewPr snapToGrid="0">
      <p:cViewPr varScale="1">
        <p:scale>
          <a:sx n="68" d="100"/>
          <a:sy n="68" d="100"/>
        </p:scale>
        <p:origin x="96" y="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Лизингополучатели – юридические лица и индивидуальные предприниматели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983D-47FD-B1BB-67329D40F1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983D-47FD-B1BB-67329D40F1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983D-47FD-B1BB-67329D40F1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983D-47FD-B1BB-67329D40F1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983D-47FD-B1BB-67329D40F1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983D-47FD-B1BB-67329D40F1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983D-47FD-B1BB-67329D40F19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983D-47FD-B1BB-67329D40F19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983D-47FD-B1BB-67329D40F19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983D-47FD-B1BB-67329D40F19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1-983D-47FD-B1BB-67329D40F19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983D-47FD-B1BB-67329D40F19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983D-47FD-B1BB-67329D40F19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983D-47FD-B1BB-67329D40F19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4786</c:v>
                </c:pt>
                <c:pt idx="1">
                  <c:v>3233</c:v>
                </c:pt>
                <c:pt idx="2">
                  <c:v>1797</c:v>
                </c:pt>
                <c:pt idx="3">
                  <c:v>1051</c:v>
                </c:pt>
                <c:pt idx="4">
                  <c:v>1148</c:v>
                </c:pt>
                <c:pt idx="5">
                  <c:v>1304</c:v>
                </c:pt>
                <c:pt idx="6">
                  <c:v>1220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3D-47FD-B1BB-67329D40F19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983D-47FD-B1BB-67329D40F1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983D-47FD-B1BB-67329D40F1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983D-47FD-B1BB-67329D40F1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983D-47FD-B1BB-67329D40F1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983D-47FD-B1BB-67329D40F1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A-983D-47FD-B1BB-67329D40F1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983D-47FD-B1BB-67329D40F19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983D-47FD-B1BB-67329D40F19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983D-47FD-B1BB-67329D40F19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7-983D-47FD-B1BB-67329D40F19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983D-47FD-B1BB-67329D40F19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9-983D-47FD-B1BB-67329D40F19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983D-47FD-B1BB-67329D40F19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983D-47FD-B1BB-67329D40F19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32.918357521150014</c:v>
                </c:pt>
                <c:pt idx="1">
                  <c:v>22.236742554508567</c:v>
                </c:pt>
                <c:pt idx="2">
                  <c:v>12.359859687736435</c:v>
                </c:pt>
                <c:pt idx="3">
                  <c:v>7.2288327945525834</c:v>
                </c:pt>
                <c:pt idx="4">
                  <c:v>7.8960038517091968</c:v>
                </c:pt>
                <c:pt idx="5">
                  <c:v>8.9689799848682856</c:v>
                </c:pt>
                <c:pt idx="6">
                  <c:v>8.3912236054749307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83D-47FD-B1BB-67329D40F19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C-983D-47FD-B1BB-67329D40F1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983D-47FD-B1BB-67329D40F1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E-983D-47FD-B1BB-67329D40F1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983D-47FD-B1BB-67329D40F1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0-983D-47FD-B1BB-67329D40F1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983D-47FD-B1BB-67329D40F1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2-983D-47FD-B1BB-67329D40F19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983D-47FD-B1BB-67329D40F19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983D-47FD-B1BB-67329D40F19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E-983D-47FD-B1BB-67329D40F19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983D-47FD-B1BB-67329D40F19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0-983D-47FD-B1BB-67329D40F19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983D-47FD-B1BB-67329D40F19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2-983D-47FD-B1BB-67329D40F19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9-983D-47FD-B1BB-67329D40F19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3-983D-47FD-B1BB-67329D40F1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4-983D-47FD-B1BB-67329D40F1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5-983D-47FD-B1BB-67329D40F1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6-983D-47FD-B1BB-67329D40F1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7-983D-47FD-B1BB-67329D40F1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8-983D-47FD-B1BB-67329D40F1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9-983D-47FD-B1BB-67329D40F19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983D-47FD-B1BB-67329D40F19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4-983D-47FD-B1BB-67329D40F19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983D-47FD-B1BB-67329D40F19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6-983D-47FD-B1BB-67329D40F19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983D-47FD-B1BB-67329D40F19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983D-47FD-B1BB-67329D40F19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983D-47FD-B1BB-67329D40F19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A-983D-47FD-B1BB-67329D40F19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A-983D-47FD-B1BB-67329D40F1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B-983D-47FD-B1BB-67329D40F1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C-983D-47FD-B1BB-67329D40F1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D-983D-47FD-B1BB-67329D40F1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E-983D-47FD-B1BB-67329D40F1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F-983D-47FD-B1BB-67329D40F1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0-983D-47FD-B1BB-67329D40F19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983D-47FD-B1BB-67329D40F19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983D-47FD-B1BB-67329D40F19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983D-47FD-B1BB-67329D40F19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D-983D-47FD-B1BB-67329D40F19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983D-47FD-B1BB-67329D40F19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F-983D-47FD-B1BB-67329D40F19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983D-47FD-B1BB-67329D40F19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Лист1!$F$2:$F$8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B-983D-47FD-B1BB-67329D40F193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Столбец5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1-983D-47FD-B1BB-67329D40F1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2-983D-47FD-B1BB-67329D40F1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3-983D-47FD-B1BB-67329D40F1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4-983D-47FD-B1BB-67329D40F1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5-983D-47FD-B1BB-67329D40F1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6-983D-47FD-B1BB-67329D40F1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7-983D-47FD-B1BB-67329D40F19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1-983D-47FD-B1BB-67329D40F19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983D-47FD-B1BB-67329D40F19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3-983D-47FD-B1BB-67329D40F19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983D-47FD-B1BB-67329D40F19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5-983D-47FD-B1BB-67329D40F19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983D-47FD-B1BB-67329D40F19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7-983D-47FD-B1BB-67329D40F19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Лист1!$G$2:$G$8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C-983D-47FD-B1BB-67329D40F193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Столбец6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8-983D-47FD-B1BB-67329D40F1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9-983D-47FD-B1BB-67329D40F1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A-983D-47FD-B1BB-67329D40F1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B-983D-47FD-B1BB-67329D40F1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C-983D-47FD-B1BB-67329D40F1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D-983D-47FD-B1BB-67329D40F1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E-983D-47FD-B1BB-67329D40F19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983D-47FD-B1BB-67329D40F19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9-983D-47FD-B1BB-67329D40F19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983D-47FD-B1BB-67329D40F19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B-983D-47FD-B1BB-67329D40F19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C-983D-47FD-B1BB-67329D40F19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D-983D-47FD-B1BB-67329D40F19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E-983D-47FD-B1BB-67329D40F19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Лист1!$H$2:$H$8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D-983D-47FD-B1BB-67329D40F19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Лизингополучатели – физические лица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2564-408E-A555-6A725A0705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564-408E-A555-6A725A0705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2564-408E-A555-6A725A0705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564-408E-A555-6A725A0705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2564-408E-A555-6A725A07054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564-408E-A555-6A725A07054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2564-408E-A555-6A725A0705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2564-408E-A555-6A725A0705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2564-408E-A555-6A725A07054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2564-408E-A555-6A725A07054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2564-408E-A555-6A725A07054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2564-408E-A555-6A725A07054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2564-408E-A555-6A725A07054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2564-408E-A555-6A725A07054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64119</c:v>
                </c:pt>
                <c:pt idx="1">
                  <c:v>66350</c:v>
                </c:pt>
                <c:pt idx="2">
                  <c:v>56254</c:v>
                </c:pt>
                <c:pt idx="3">
                  <c:v>46055</c:v>
                </c:pt>
                <c:pt idx="4">
                  <c:v>58929</c:v>
                </c:pt>
                <c:pt idx="5">
                  <c:v>43454</c:v>
                </c:pt>
                <c:pt idx="6">
                  <c:v>47633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3D-47FD-B1BB-67329D40F19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564-408E-A555-6A725A0705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2564-408E-A555-6A725A0705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564-408E-A555-6A725A0705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2564-408E-A555-6A725A0705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564-408E-A555-6A725A07054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2564-408E-A555-6A725A07054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2564-408E-A555-6A725A0705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2564-408E-A555-6A725A0705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8-2564-408E-A555-6A725A07054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2564-408E-A555-6A725A07054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A-2564-408E-A555-6A725A07054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2564-408E-A555-6A725A07054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C-2564-408E-A555-6A725A07054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2564-408E-A555-6A725A07054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16.750262543300053</c:v>
                </c:pt>
                <c:pt idx="1">
                  <c:v>17.333082545703434</c:v>
                </c:pt>
                <c:pt idx="2">
                  <c:v>14.695632637920134</c:v>
                </c:pt>
                <c:pt idx="3">
                  <c:v>12.031275307345465</c:v>
                </c:pt>
                <c:pt idx="4">
                  <c:v>15.394441919152337</c:v>
                </c:pt>
                <c:pt idx="5">
                  <c:v>11.351797572584733</c:v>
                </c:pt>
                <c:pt idx="6">
                  <c:v>12.443507473993845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83D-47FD-B1BB-67329D40F19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2564-408E-A555-6A725A0705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2564-408E-A555-6A725A0705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2564-408E-A555-6A725A0705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564-408E-A555-6A725A0705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564-408E-A555-6A725A07054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564-408E-A555-6A725A07054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564-408E-A555-6A725A0705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2564-408E-A555-6A725A0705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2564-408E-A555-6A725A07054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2564-408E-A555-6A725A07054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1-2564-408E-A555-6A725A07054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2564-408E-A555-6A725A07054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2564-408E-A555-6A725A07054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2564-408E-A555-6A725A07054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9-983D-47FD-B1BB-67329D40F19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564-408E-A555-6A725A0705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564-408E-A555-6A725A0705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564-408E-A555-6A725A0705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564-408E-A555-6A725A0705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2564-408E-A555-6A725A07054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A-2564-408E-A555-6A725A07054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2564-408E-A555-6A725A0705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2564-408E-A555-6A725A0705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2564-408E-A555-6A725A07054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7-2564-408E-A555-6A725A07054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2564-408E-A555-6A725A07054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9-2564-408E-A555-6A725A07054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2564-408E-A555-6A725A07054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2564-408E-A555-6A725A07054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A-983D-47FD-B1BB-67329D40F19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C-2564-408E-A555-6A725A0705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2564-408E-A555-6A725A0705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E-2564-408E-A555-6A725A0705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2564-408E-A555-6A725A0705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0-2564-408E-A555-6A725A07054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2564-408E-A555-6A725A07054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2-2564-408E-A555-6A725A0705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2564-408E-A555-6A725A0705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2564-408E-A555-6A725A07054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E-2564-408E-A555-6A725A07054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2564-408E-A555-6A725A07054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0-2564-408E-A555-6A725A07054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2564-408E-A555-6A725A07054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2-2564-408E-A555-6A725A07054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Лист1!$F$2:$F$8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B-983D-47FD-B1BB-67329D40F193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Столбец5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3-2564-408E-A555-6A725A0705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4-2564-408E-A555-6A725A0705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5-2564-408E-A555-6A725A0705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6-2564-408E-A555-6A725A0705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7-2564-408E-A555-6A725A07054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8-2564-408E-A555-6A725A07054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9-2564-408E-A555-6A725A0705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2564-408E-A555-6A725A0705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4-2564-408E-A555-6A725A07054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2564-408E-A555-6A725A07054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6-2564-408E-A555-6A725A07054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2564-408E-A555-6A725A07054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2564-408E-A555-6A725A07054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2564-408E-A555-6A725A07054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Лист1!$G$2:$G$8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C-983D-47FD-B1BB-67329D40F193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Столбец6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A-2564-408E-A555-6A725A0705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B-2564-408E-A555-6A725A0705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C-2564-408E-A555-6A725A0705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D-2564-408E-A555-6A725A0705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E-2564-408E-A555-6A725A07054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F-2564-408E-A555-6A725A07054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0-2564-408E-A555-6A725A0705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2564-408E-A555-6A725A0705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2564-408E-A555-6A725A07054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2564-408E-A555-6A725A07054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D-2564-408E-A555-6A725A07054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2564-408E-A555-6A725A07054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F-2564-408E-A555-6A725A07054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2564-408E-A555-6A725A07054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г.Минск</c:v>
                </c:pt>
                <c:pt idx="1">
                  <c:v>Минская обл.</c:v>
                </c:pt>
                <c:pt idx="2">
                  <c:v>Брестская обл.</c:v>
                </c:pt>
                <c:pt idx="3">
                  <c:v>Витебская обл.</c:v>
                </c:pt>
                <c:pt idx="4">
                  <c:v>Гомельская обл.</c:v>
                </c:pt>
                <c:pt idx="5">
                  <c:v>Гродненская обл.</c:v>
                </c:pt>
                <c:pt idx="6">
                  <c:v>Могилевская обл</c:v>
                </c:pt>
              </c:strCache>
            </c:strRef>
          </c:cat>
          <c:val>
            <c:numRef>
              <c:f>Лист1!$H$2:$H$8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D-983D-47FD-B1BB-67329D40F19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Евро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Лист1!$A$2:$A$13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904</c:v>
                </c:pt>
                <c:pt idx="1">
                  <c:v>974</c:v>
                </c:pt>
                <c:pt idx="2">
                  <c:v>632</c:v>
                </c:pt>
                <c:pt idx="3">
                  <c:v>505</c:v>
                </c:pt>
                <c:pt idx="4">
                  <c:v>960</c:v>
                </c:pt>
                <c:pt idx="5">
                  <c:v>1410</c:v>
                </c:pt>
                <c:pt idx="6">
                  <c:v>1617</c:v>
                </c:pt>
                <c:pt idx="7">
                  <c:v>1299</c:v>
                </c:pt>
                <c:pt idx="8">
                  <c:v>1592</c:v>
                </c:pt>
                <c:pt idx="9">
                  <c:v>1440</c:v>
                </c:pt>
                <c:pt idx="10">
                  <c:v>1928</c:v>
                </c:pt>
                <c:pt idx="11">
                  <c:v>2656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E-41EB-BC89-25C49DAE18C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Белорусских рублей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Лист1!$A$2:$A$13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1065.3</c:v>
                </c:pt>
                <c:pt idx="1">
                  <c:v>1322.3</c:v>
                </c:pt>
                <c:pt idx="2">
                  <c:v>1112.7</c:v>
                </c:pt>
                <c:pt idx="3">
                  <c:v>1111</c:v>
                </c:pt>
                <c:pt idx="4">
                  <c:v>2090</c:v>
                </c:pt>
                <c:pt idx="5">
                  <c:v>3392</c:v>
                </c:pt>
                <c:pt idx="6">
                  <c:v>3788</c:v>
                </c:pt>
                <c:pt idx="7">
                  <c:v>3621</c:v>
                </c:pt>
                <c:pt idx="8">
                  <c:v>4784</c:v>
                </c:pt>
                <c:pt idx="9">
                  <c:v>3988</c:v>
                </c:pt>
                <c:pt idx="10">
                  <c:v>6274</c:v>
                </c:pt>
                <c:pt idx="11">
                  <c:v>9330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E-41EB-BC89-25C49DAE18C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% роста к предыдущему году*10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Лист1!$A$2:$A$13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5</c:v>
                </c:pt>
                <c:pt idx="1">
                  <c:v>240</c:v>
                </c:pt>
                <c:pt idx="2">
                  <c:v>-160</c:v>
                </c:pt>
                <c:pt idx="3">
                  <c:v>0</c:v>
                </c:pt>
                <c:pt idx="4">
                  <c:v>880</c:v>
                </c:pt>
                <c:pt idx="5">
                  <c:v>620</c:v>
                </c:pt>
                <c:pt idx="6">
                  <c:v>120</c:v>
                </c:pt>
                <c:pt idx="7">
                  <c:v>-44</c:v>
                </c:pt>
                <c:pt idx="8">
                  <c:v>321.10000000000002</c:v>
                </c:pt>
                <c:pt idx="9">
                  <c:v>-95.600000000000009</c:v>
                </c:pt>
                <c:pt idx="10">
                  <c:v>573.20000000000005</c:v>
                </c:pt>
                <c:pt idx="11">
                  <c:v>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2E-41EB-BC89-25C49DAE18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7726719"/>
        <c:axId val="1177729599"/>
      </c:barChart>
      <c:catAx>
        <c:axId val="1177726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7729599"/>
        <c:crosses val="autoZero"/>
        <c:auto val="1"/>
        <c:lblAlgn val="ctr"/>
        <c:lblOffset val="100"/>
        <c:noMultiLvlLbl val="0"/>
      </c:catAx>
      <c:valAx>
        <c:axId val="1177729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77267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95008960573478"/>
          <c:y val="5.7163323137385522E-2"/>
          <c:w val="0.83111801075268821"/>
          <c:h val="0.885673353725228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</c:v>
                </c:pt>
              </c:strCache>
            </c:strRef>
          </c:tx>
          <c:spPr>
            <a:solidFill>
              <a:srgbClr val="ED9513"/>
            </a:solidFill>
            <a:ln>
              <a:solidFill>
                <a:srgbClr val="FFFF00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ED9513"/>
              </a:solidFill>
              <a:ln>
                <a:solidFill>
                  <a:srgbClr val="FFFF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09-4347-B032-E2B41D2C15AC}"/>
              </c:ext>
            </c:extLst>
          </c:dPt>
          <c:dPt>
            <c:idx val="8"/>
            <c:invertIfNegative val="0"/>
            <c:bubble3D val="0"/>
            <c:spPr>
              <a:solidFill>
                <a:srgbClr val="00B0F0"/>
              </a:solidFill>
              <a:ln>
                <a:solidFill>
                  <a:srgbClr val="FFFF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B80-4158-A195-17A38DBBFC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aleway" panose="020B0503030101060003" pitchFamily="34" charset="-52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Польша</c:v>
                </c:pt>
                <c:pt idx="1">
                  <c:v>Великобрит</c:v>
                </c:pt>
                <c:pt idx="2">
                  <c:v>Дания</c:v>
                </c:pt>
                <c:pt idx="3">
                  <c:v>Канада</c:v>
                </c:pt>
                <c:pt idx="4">
                  <c:v>Швеция</c:v>
                </c:pt>
                <c:pt idx="5">
                  <c:v>Бельгия</c:v>
                </c:pt>
                <c:pt idx="6">
                  <c:v>Франция</c:v>
                </c:pt>
                <c:pt idx="7">
                  <c:v>Нидерланды</c:v>
                </c:pt>
                <c:pt idx="8">
                  <c:v>БЕЛАРУСЬ</c:v>
                </c:pt>
                <c:pt idx="9">
                  <c:v>Германия</c:v>
                </c:pt>
                <c:pt idx="10">
                  <c:v>США</c:v>
                </c:pt>
              </c:strCache>
            </c:strRef>
          </c:cat>
          <c:val>
            <c:numRef>
              <c:f>Лист1!$B$2:$B$12</c:f>
              <c:numCache>
                <c:formatCode>0.0%</c:formatCode>
                <c:ptCount val="11"/>
                <c:pt idx="0">
                  <c:v>0.45</c:v>
                </c:pt>
                <c:pt idx="1">
                  <c:v>0.4</c:v>
                </c:pt>
                <c:pt idx="2">
                  <c:v>0.39</c:v>
                </c:pt>
                <c:pt idx="3">
                  <c:v>0.38</c:v>
                </c:pt>
                <c:pt idx="4">
                  <c:v>0.38</c:v>
                </c:pt>
                <c:pt idx="5">
                  <c:v>0.34</c:v>
                </c:pt>
                <c:pt idx="6">
                  <c:v>0.34</c:v>
                </c:pt>
                <c:pt idx="7">
                  <c:v>0.34</c:v>
                </c:pt>
                <c:pt idx="8">
                  <c:v>0.311</c:v>
                </c:pt>
                <c:pt idx="9">
                  <c:v>0.28000000000000003</c:v>
                </c:pt>
                <c:pt idx="10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55-4C44-83C7-846544395D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90226335"/>
        <c:axId val="1090212191"/>
      </c:barChart>
      <c:catAx>
        <c:axId val="109022633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aleway" panose="020B0503030101060003" pitchFamily="34" charset="-52"/>
                <a:ea typeface="+mn-ea"/>
                <a:cs typeface="+mn-cs"/>
              </a:defRPr>
            </a:pPr>
            <a:endParaRPr lang="ru-RU"/>
          </a:p>
        </c:txPr>
        <c:crossAx val="1090212191"/>
        <c:crosses val="autoZero"/>
        <c:auto val="1"/>
        <c:lblAlgn val="ctr"/>
        <c:lblOffset val="100"/>
        <c:noMultiLvlLbl val="0"/>
      </c:catAx>
      <c:valAx>
        <c:axId val="1090212191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0902263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Raleway" panose="020B0503030101060003" pitchFamily="34" charset="-52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10609318996416"/>
          <c:y val="0"/>
          <c:w val="0.86668602150537633"/>
          <c:h val="0.982313927781871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2C1-451B-B25A-2CD4C359791A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9CE-472C-86DD-E427437418D5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FA5-4FF7-8B44-AF7E9D9F63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aleway" panose="020B0503030101060003" pitchFamily="34" charset="-52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1"/>
                <c:pt idx="0">
                  <c:v>Литва</c:v>
                </c:pt>
                <c:pt idx="1">
                  <c:v>Эстония</c:v>
                </c:pt>
                <c:pt idx="2">
                  <c:v>Словения</c:v>
                </c:pt>
                <c:pt idx="3">
                  <c:v>Швеция</c:v>
                </c:pt>
                <c:pt idx="4">
                  <c:v>Польша</c:v>
                </c:pt>
                <c:pt idx="5">
                  <c:v>Дания.</c:v>
                </c:pt>
                <c:pt idx="6">
                  <c:v>Великобрит</c:v>
                </c:pt>
                <c:pt idx="7">
                  <c:v>Россия</c:v>
                </c:pt>
                <c:pt idx="8">
                  <c:v>Гермвния</c:v>
                </c:pt>
                <c:pt idx="9">
                  <c:v>Беларусь</c:v>
                </c:pt>
                <c:pt idx="10">
                  <c:v>США</c:v>
                </c:pt>
              </c:strCache>
            </c:strRef>
          </c:cat>
          <c:val>
            <c:numRef>
              <c:f>Лист1!$B$2:$B$13</c:f>
              <c:numCache>
                <c:formatCode>0.00%</c:formatCode>
                <c:ptCount val="12"/>
                <c:pt idx="0">
                  <c:v>3.7699999999999997E-2</c:v>
                </c:pt>
                <c:pt idx="1">
                  <c:v>3.5200000000000002E-2</c:v>
                </c:pt>
                <c:pt idx="2">
                  <c:v>3.4200000000000001E-2</c:v>
                </c:pt>
                <c:pt idx="3">
                  <c:v>3.3500000000000002E-2</c:v>
                </c:pt>
                <c:pt idx="4">
                  <c:v>3.2099999999999997E-2</c:v>
                </c:pt>
                <c:pt idx="5">
                  <c:v>3.0099999999999998E-2</c:v>
                </c:pt>
                <c:pt idx="6">
                  <c:v>2.8299999999999999E-2</c:v>
                </c:pt>
                <c:pt idx="7">
                  <c:v>2.1000000000000001E-2</c:v>
                </c:pt>
                <c:pt idx="8">
                  <c:v>2.0500000000000001E-2</c:v>
                </c:pt>
                <c:pt idx="9">
                  <c:v>2.0199999999999999E-2</c:v>
                </c:pt>
                <c:pt idx="10">
                  <c:v>1.9599999999999999E-2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A1-4528-9588-FB6169A166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930807935"/>
        <c:axId val="930812511"/>
      </c:barChart>
      <c:catAx>
        <c:axId val="930807935"/>
        <c:scaling>
          <c:orientation val="maxMin"/>
        </c:scaling>
        <c:delete val="0"/>
        <c:axPos val="l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aleway" panose="020B0503030101060003" pitchFamily="34" charset="-52"/>
                <a:ea typeface="+mn-ea"/>
                <a:cs typeface="+mn-cs"/>
              </a:defRPr>
            </a:pPr>
            <a:endParaRPr lang="ru-RU"/>
          </a:p>
        </c:txPr>
        <c:crossAx val="930812511"/>
        <c:crosses val="autoZero"/>
        <c:auto val="1"/>
        <c:lblAlgn val="ctr"/>
        <c:lblOffset val="100"/>
        <c:noMultiLvlLbl val="0"/>
      </c:catAx>
      <c:valAx>
        <c:axId val="930812511"/>
        <c:scaling>
          <c:orientation val="minMax"/>
        </c:scaling>
        <c:delete val="1"/>
        <c:axPos val="t"/>
        <c:numFmt formatCode="0.00%" sourceLinked="1"/>
        <c:majorTickMark val="out"/>
        <c:minorTickMark val="none"/>
        <c:tickLblPos val="nextTo"/>
        <c:crossAx val="930807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Raleway" panose="020B0503030101060003" pitchFamily="34" charset="-52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explosion val="12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404-4D29-90C4-62AEE13CD089}"/>
              </c:ext>
            </c:extLst>
          </c:dPt>
          <c:dPt>
            <c:idx val="1"/>
            <c:bubble3D val="0"/>
            <c:explosion val="7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404-4D29-90C4-62AEE13CD08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404-4D29-90C4-62AEE13CD08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404-4D29-90C4-62AEE13CD089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04-4D29-90C4-62AEE13CD089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04-4D29-90C4-62AEE13CD089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404-4D29-90C4-62AEE13CD089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404-4D29-90C4-62AEE13CD0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Здания и сооружения</c:v>
                </c:pt>
                <c:pt idx="1">
                  <c:v>Транспортные средства</c:v>
                </c:pt>
                <c:pt idx="2">
                  <c:v>Машины и оборудование</c:v>
                </c:pt>
                <c:pt idx="3">
                  <c:v>Иное</c:v>
                </c:pt>
              </c:strCache>
            </c:strRef>
          </c:cat>
          <c:val>
            <c:numRef>
              <c:f>Лист1!$B$2:$B$5</c:f>
              <c:numCache>
                <c:formatCode>0.00</c:formatCode>
                <c:ptCount val="4"/>
                <c:pt idx="0">
                  <c:v>3.51</c:v>
                </c:pt>
                <c:pt idx="1">
                  <c:v>73.42</c:v>
                </c:pt>
                <c:pt idx="2">
                  <c:v>0.72</c:v>
                </c:pt>
                <c:pt idx="3">
                  <c:v>22.35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404-4D29-90C4-62AEE13CD08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Распределение по предметам лизинга 2020г.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F404-4D29-90C4-62AEE13CD08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F404-4D29-90C4-62AEE13CD08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F404-4D29-90C4-62AEE13CD08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F404-4D29-90C4-62AEE13CD089}"/>
              </c:ext>
            </c:extLst>
          </c:dPt>
          <c:cat>
            <c:strRef>
              <c:f>Лист1!$A$2:$A$5</c:f>
              <c:strCache>
                <c:ptCount val="4"/>
                <c:pt idx="0">
                  <c:v>Здания и сооружения</c:v>
                </c:pt>
                <c:pt idx="1">
                  <c:v>Транспортные средства</c:v>
                </c:pt>
                <c:pt idx="2">
                  <c:v>Машины и оборудование</c:v>
                </c:pt>
                <c:pt idx="3">
                  <c:v>Иное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F404-4D29-90C4-62AEE13CD08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Здания и сооружения</c:v>
                </c:pt>
                <c:pt idx="1">
                  <c:v>Транспортные средства</c:v>
                </c:pt>
                <c:pt idx="2">
                  <c:v>Машины и оборудование</c:v>
                </c:pt>
                <c:pt idx="3">
                  <c:v>Иное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0-7C17-41AF-8404-FEB27B6820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36597763599091809"/>
          <c:w val="0.24977073378648182"/>
          <c:h val="0.204887603562603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042510581890943E-2"/>
          <c:y val="1.9382655320921274E-2"/>
          <c:w val="0.92158815084011936"/>
          <c:h val="0.797263478528826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 руб.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31.12.2010г.</c:v>
                </c:pt>
                <c:pt idx="1">
                  <c:v>31.12.2011г.</c:v>
                </c:pt>
                <c:pt idx="2">
                  <c:v>31.12.2012</c:v>
                </c:pt>
                <c:pt idx="3">
                  <c:v>31.12.2013</c:v>
                </c:pt>
                <c:pt idx="4">
                  <c:v>31.12.2014</c:v>
                </c:pt>
                <c:pt idx="5">
                  <c:v>31.12.2015</c:v>
                </c:pt>
                <c:pt idx="6">
                  <c:v>31.12.2016</c:v>
                </c:pt>
                <c:pt idx="7">
                  <c:v>31.12.2017</c:v>
                </c:pt>
                <c:pt idx="8">
                  <c:v>31.12.2018</c:v>
                </c:pt>
                <c:pt idx="9">
                  <c:v>31.12.2019</c:v>
                </c:pt>
                <c:pt idx="10">
                  <c:v>31.12.2020</c:v>
                </c:pt>
                <c:pt idx="11">
                  <c:v>31.12.2021</c:v>
                </c:pt>
                <c:pt idx="12">
                  <c:v>31.12.2022</c:v>
                </c:pt>
                <c:pt idx="13">
                  <c:v>31.12.2023</c:v>
                </c:pt>
                <c:pt idx="14">
                  <c:v>31.12.2024</c:v>
                </c:pt>
              </c:strCache>
            </c:strRef>
          </c:cat>
          <c:val>
            <c:numRef>
              <c:f>Лист1!$B$2:$B$16</c:f>
              <c:numCache>
                <c:formatCode>#,##0</c:formatCode>
                <c:ptCount val="15"/>
                <c:pt idx="0" formatCode="General">
                  <c:v>564</c:v>
                </c:pt>
                <c:pt idx="1">
                  <c:v>1097</c:v>
                </c:pt>
                <c:pt idx="2">
                  <c:v>1614</c:v>
                </c:pt>
                <c:pt idx="3" formatCode="General">
                  <c:v>1791</c:v>
                </c:pt>
                <c:pt idx="4" formatCode="General">
                  <c:v>1960</c:v>
                </c:pt>
                <c:pt idx="5">
                  <c:v>2596</c:v>
                </c:pt>
                <c:pt idx="6">
                  <c:v>2302</c:v>
                </c:pt>
                <c:pt idx="7">
                  <c:v>2820</c:v>
                </c:pt>
                <c:pt idx="8">
                  <c:v>4230</c:v>
                </c:pt>
                <c:pt idx="9">
                  <c:v>5134</c:v>
                </c:pt>
                <c:pt idx="10">
                  <c:v>6324</c:v>
                </c:pt>
                <c:pt idx="11">
                  <c:v>7388</c:v>
                </c:pt>
                <c:pt idx="12" formatCode="General">
                  <c:v>7772</c:v>
                </c:pt>
                <c:pt idx="13" formatCode="General">
                  <c:v>9590</c:v>
                </c:pt>
                <c:pt idx="14" formatCode="General">
                  <c:v>12817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A9-4DD9-A368-AE0B8D3680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7712512"/>
        <c:axId val="36792192"/>
      </c:barChart>
      <c:catAx>
        <c:axId val="27712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792192"/>
        <c:crosses val="autoZero"/>
        <c:auto val="1"/>
        <c:lblAlgn val="ctr"/>
        <c:lblOffset val="100"/>
        <c:noMultiLvlLbl val="0"/>
      </c:catAx>
      <c:valAx>
        <c:axId val="36792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712512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4197958514833652"/>
          <c:y val="0.95396243718659501"/>
          <c:w val="0.11319057772114302"/>
          <c:h val="4.60375628134049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59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89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8293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246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1391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380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399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504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334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608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69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51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4236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5689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9161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2114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5056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5774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0122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8175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97262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06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9613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23197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3965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0791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524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57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01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64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66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73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22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DCD89-99F1-4A39-B37C-23EFCDC9AC6F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0383D83-1776-4826-AFF9-964185C8A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5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CB94AC0-1A3C-4142-9298-9E10AEF7517A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E12E1B6-192B-4A4A-95B1-CC4042F02B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7574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184334"/>
            <a:ext cx="8915399" cy="5719327"/>
          </a:xfrm>
        </p:spPr>
        <p:txBody>
          <a:bodyPr>
            <a:normAutofit fontScale="90000"/>
          </a:bodyPr>
          <a:lstStyle/>
          <a:p>
            <a:pPr algn="ctr">
              <a:lnSpc>
                <a:spcPct val="110000"/>
              </a:lnSpc>
            </a:pP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лизинга 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Беларусь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Лизинг, как инструмент финансирования населения: практика работы крупнейших лизинговых организаций, основные тенденции развития.</a:t>
            </a:r>
            <a:br>
              <a:rPr lang="ru-RU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                                         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070764" y="4777379"/>
            <a:ext cx="6433848" cy="112628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                                                                                                   </a:t>
            </a:r>
          </a:p>
          <a:p>
            <a:endParaRPr lang="ru-RU" dirty="0"/>
          </a:p>
          <a:p>
            <a:r>
              <a:rPr lang="ru-RU" dirty="0"/>
              <a:t>        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5043948"/>
            <a:ext cx="2092036" cy="1629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350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F5A3F-2AC2-26AD-A591-F3E1A24C2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38A1A-434F-B522-EC35-26159536B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066" y="270933"/>
            <a:ext cx="10205155" cy="10269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Суммарная стоимость заключенных договоров лизинга в сегменте потребительского лизинга за 3 квартала 2025 года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Объект 10" descr="Изображение выглядит как текст, снимок экрана, Шрифт, ли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1DC79AB-0098-28C7-3D79-F2BFB39AAE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6978" y="1444978"/>
            <a:ext cx="10837333" cy="4234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703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81993"/>
            <a:ext cx="8911687" cy="105291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Суммарный объем нового бизнеса лизинговых организаций и банков.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39338" y="1319754"/>
            <a:ext cx="8902202" cy="5382704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Суммарный объем нового бизнеса белорусских лизинговых организаций и банков составил 6 334  млн. рублей (1 803 млн. евро в эквиваленте). Увеличение по сравнению с 2023 годом составило 44,47 % (на 34,11 % - в евро).</a:t>
            </a:r>
          </a:p>
          <a:p>
            <a:pPr algn="just" hangingPunct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Уровень проникновения лизинга в экономику страны вместе с банками составил 2,57 % к ВВП, 14,27 % к инвестициям в основной капитал и 35,31 % к затратам на приобретение машин, оборудования, транспортных средств (по итогам 2023 г. - 2,02 %, 12,24 %, 31,01 %).</a:t>
            </a:r>
          </a:p>
          <a:p>
            <a:pPr marL="0" indent="0" hangingPunc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hangingPunc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307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4537"/>
            <a:ext cx="12192000" cy="15186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5"/>
                </a:solidFill>
                <a:latin typeface="Raleway" panose="020B0503030101060003" pitchFamily="34" charset="-52"/>
              </a:rPr>
              <a:t>Уровень проникновения лизинга </a:t>
            </a:r>
            <a:br>
              <a:rPr lang="ru-RU" b="1" dirty="0">
                <a:solidFill>
                  <a:schemeClr val="accent5"/>
                </a:solidFill>
                <a:latin typeface="Raleway" panose="020B0503030101060003" pitchFamily="34" charset="-52"/>
              </a:rPr>
            </a:br>
            <a:r>
              <a:rPr lang="ru-RU" b="1" dirty="0">
                <a:solidFill>
                  <a:schemeClr val="accent5"/>
                </a:solidFill>
                <a:latin typeface="Raleway" panose="020B0503030101060003" pitchFamily="34" charset="-52"/>
              </a:rPr>
              <a:t>по отношению к объему инвестиций </a:t>
            </a:r>
            <a:br>
              <a:rPr lang="ru-RU" b="1" dirty="0">
                <a:solidFill>
                  <a:schemeClr val="accent5"/>
                </a:solidFill>
                <a:latin typeface="Raleway" panose="020B0503030101060003" pitchFamily="34" charset="-52"/>
              </a:rPr>
            </a:br>
            <a:r>
              <a:rPr lang="ru-RU" b="1" dirty="0">
                <a:solidFill>
                  <a:schemeClr val="accent5"/>
                </a:solidFill>
                <a:latin typeface="Raleway" panose="020B0503030101060003" pitchFamily="34" charset="-52"/>
              </a:rPr>
              <a:t>в основной капитал по итогам 2023 года</a:t>
            </a: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</p:nvPr>
        </p:nvGraphicFramePr>
        <p:xfrm>
          <a:off x="867108" y="1723189"/>
          <a:ext cx="11160000" cy="4665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646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1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4537"/>
            <a:ext cx="12192000" cy="151865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5"/>
                </a:solidFill>
                <a:latin typeface="Raleway" panose="020B0503030101060003" pitchFamily="34" charset="-52"/>
              </a:rPr>
              <a:t>Уровень проникновения лизинга по отношению к ВВП по итогам 2023 года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516000" y="1924636"/>
          <a:ext cx="11160000" cy="4308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729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260132"/>
            <a:ext cx="10058400" cy="93016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5"/>
                </a:solidFill>
              </a:rPr>
              <a:t>Место Беларуси на мировом рынке лизинга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84211" y="1387365"/>
            <a:ext cx="10366409" cy="4607035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ea typeface="NSimSun" panose="02010609030101010101" pitchFamily="49" charset="-122"/>
              </a:rPr>
              <a:t> </a:t>
            </a:r>
          </a:p>
          <a:p>
            <a:pPr algn="just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уровню проникновения в экономику, белорусская лизинговая отрасль сопоставима с показателями развитых экономик мира.</a:t>
            </a:r>
            <a:endParaRPr lang="ru-RU" sz="2600" dirty="0">
              <a:solidFill>
                <a:schemeClr val="bg1"/>
              </a:solidFill>
              <a:latin typeface="Times New Roman" panose="02020603050405020304" pitchFamily="18" charset="0"/>
              <a:ea typeface="NSimSun" panose="02010609030101010101" pitchFamily="49" charset="-122"/>
            </a:endParaRPr>
          </a:p>
          <a:p>
            <a:pPr algn="just"/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ea typeface="NSimSun" panose="02010609030101010101" pitchFamily="49" charset="-122"/>
              </a:rPr>
              <a:t>По уровню проникновения в инвестиции, лизинговая отрасль страны находится на 9-м месте в мире, по уровню проникновения в ВВП страны – на 17-м месте.</a:t>
            </a:r>
          </a:p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ea typeface="NSimSun" panose="02010609030101010101" pitchFamily="49" charset="-122"/>
              </a:rPr>
              <a:t>По итогам 2023 года показатели отрасли значительно улучшились, улучшилось и место Республики Беларусь среди ведущих лизинговых экономик мира.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Глобальном отчете мировой лизинговой отрасли за 2021 год Республика Беларусь занимала в мире:</a:t>
            </a:r>
          </a:p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- по общему объему нового бизнеса: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42 место</a:t>
            </a:r>
          </a:p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- по уровню проникновения лизинга в ВВП :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19 место</a:t>
            </a:r>
          </a:p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по уровню проникновения в инвестиции: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место</a:t>
            </a:r>
          </a:p>
          <a:p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ea typeface="NSimSun" panose="02010609030101010101" pitchFamily="49" charset="-122"/>
            </a:endParaRPr>
          </a:p>
          <a:p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888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нового бизнеса лизинговых организаций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71599"/>
            <a:ext cx="9252268" cy="510401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нового бизнеса (общая стоимость переданного в лизинг за год имущества без НДС) лизинговых организаций, входящих в реестр Национального Банка Республики Беларусь, составил 5 766 млн. рублей (1 641 млн. Евро в эквиваленте).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объема по сравнению с 2023  годом составило 48,24 % ( на 37,33 % - в евро).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средств, направленных лизинговыми организациями в 2024 г. на приобретение предметов лизинга : 47,92 % -собственные средства, из них 34,30 % - авансы, 52,08 % - заемные средства. </a:t>
            </a:r>
          </a:p>
        </p:txBody>
      </p:sp>
    </p:spTree>
    <p:extLst>
      <p:ext uri="{BB962C8B-B14F-4D97-AF65-F5344CB8AC3E}">
        <p14:creationId xmlns:p14="http://schemas.microsoft.com/office/powerpoint/2010/main" val="3652224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DD02A-3FBD-3B69-B91D-7A53B061F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514D5-7EFE-BE69-7735-EAA9C2B7E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178" y="248356"/>
            <a:ext cx="10239022" cy="925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нового бизнеса лизинговых организаций в сегменте потребительского лизинга за период 2020-2024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D3AED7-580D-DE73-E475-BD3A7ECB8A7B}"/>
              </a:ext>
            </a:extLst>
          </p:cNvPr>
          <p:cNvSpPr txBox="1"/>
          <p:nvPr/>
        </p:nvSpPr>
        <p:spPr>
          <a:xfrm>
            <a:off x="1433688" y="2831658"/>
            <a:ext cx="10622845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Объем нового бизнеса лизинговых организаций в потребительском сегменте за 2024 год составил 1 886 млн. рублей (32,71 % от совокупного значения нового бизнеса). Увеличение объема по сравнению с 2023  годом составило 115,89 %.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Объект 14" descr="Изображение выглядит как текст, снимок экрана, Шрифт, ли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B40AB9B1-5ECF-4B0D-536F-E9882FDD70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343377"/>
            <a:ext cx="10713155" cy="413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921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8E616-D9FD-3ED8-2DD2-84CF7090B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D9C79B-0594-C6CA-6FB6-E69DDF7A1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178" y="248356"/>
            <a:ext cx="10239022" cy="8579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нового бизнеса лизинговых организаций в сегменте потребительского лизинга за 3 квартала 2025 года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 descr="Изображение выглядит как текст, снимок экрана, Шрифт, числ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E40AE29B-755D-9E1D-1045-73B9DA50EB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9911" y="1354667"/>
            <a:ext cx="11017956" cy="444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931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6533" y="624110"/>
            <a:ext cx="9608079" cy="128089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по предметам лизинга в сегменте потребительского лизинга в 2024 году 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900675"/>
              </p:ext>
            </p:extLst>
          </p:nvPr>
        </p:nvGraphicFramePr>
        <p:xfrm>
          <a:off x="2589213" y="1446213"/>
          <a:ext cx="8915400" cy="498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3590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D4BE4-856A-ED8F-1175-DC323D214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E5A351-9227-815B-D409-1B00577F3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178" y="225778"/>
            <a:ext cx="10239022" cy="8805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заключенных договоров лизинга недвижимости в сегменте потребительского лизинга за период 2020-2024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 descr="Изображение выглядит как текст, снимок экрана, Шрифт, ли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B226785C-AF37-960A-AC69-EB6607AAEA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9289" y="1636889"/>
            <a:ext cx="11672711" cy="463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10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FFAA8-933B-DBA3-7555-EAAD06D12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0" y="279400"/>
            <a:ext cx="10426699" cy="495300"/>
          </a:xfrm>
        </p:spPr>
        <p:txBody>
          <a:bodyPr>
            <a:normAutofit/>
          </a:bodyPr>
          <a:lstStyle/>
          <a:p>
            <a:r>
              <a:rPr lang="ru-RU" sz="2000" b="1" i="1" kern="50" dirty="0">
                <a:effectLst/>
                <a:latin typeface="Times New Roman" panose="02020603050405020304" pitchFamily="18" charset="0"/>
                <a:ea typeface="NSimSun" panose="02010609030101010101" pitchFamily="49" charset="-122"/>
              </a:rPr>
              <a:t>Лизингодатели:</a:t>
            </a:r>
            <a:endParaRPr lang="ru-RU" sz="2000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A66C44-35BF-8FDA-6C0B-E52233BC2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5403" y="928048"/>
            <a:ext cx="9784496" cy="56505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31.12.2025 г. лизинговые операции в Республике Беларусь осуществляло 97 специализированных лизинговых организаций.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решения задач, связанных с работой лизинговой отрасли Беларуси и защитой корпоративных интересов ведущими лизинговыми организациями страны была создана Ассоциация лизингодателей Беларуси. Ассоциация лизингодателей была зарегистрирована 18 апреля 2011 года, как негосударственная некоммерческая организация.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31.12.2025 г. в состав Ассоциации лизингодателей входит 66 лизинговых организаций, 1 банк и 2 ассоциированных члена, не занимающихся лизинговой деятельностью.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 сентября 2020 года Общее собрание членов Ассоциации лизингодателей Беларуси единогласно утвердило Кодекс добросовестного поведения и профессиональной этики лизинговых организаций Республики Беларусь.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Ассоциация лизингодателей выступила соучредителем Постоянно действующего третейского суда «Лизинговая арбитражная палата», зарегистрированного Министерством юстиции Республики Беларусь от 27 июня 2022 г. № 36. Третейский суд «Лизинговая арбитражная палата» является некоммерческой организацией и осуществляет свою деятельность в соответствии с Конституцией Республики Беларусь, Законом Республики Беларусь от 18 июля 2011 г. № 301-З «О третейских судах», иными актами законодательства, нормами международного права, Регламентом Постоянно действующего третейского суда «Лизинговая арбитражная палата». 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122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69368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Лизинговый портфель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9779" y="693684"/>
            <a:ext cx="10126132" cy="6164316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Лизинговый портфель организаций, входящих в реестр Национального банка Республики Беларусь, на 31.12.2024 г. составил 12 817  млн. рублей.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лизингового портфеля вырос по отношению к концу 2023 года на 33,65 % 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конец 2024 года действующими оставались 369 907 договоров, из них:                                                      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договоров инвестиционного лизинга 52 344 на сумму  10 029  млн. рублей ( + 22,79 % к 31.12.2023 г.) (78,25% от совокупного лизингового портфеля);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договоров потребительского лизинга 317 563 на сумму 2 788  млн. рублей (+95,96 % к 31.12.2023) (21,75% от совокупного лизингового портфеля)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98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40044"/>
            <a:ext cx="8911687" cy="710514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Лизинговый портфель 2010 -2024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2444644" y="850557"/>
          <a:ext cx="8933509" cy="5286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887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D1712-F6C5-12EB-6F56-C5C3F4567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4A7273-B19E-5306-A4D4-B86AB6FB0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066" y="293511"/>
            <a:ext cx="10205155" cy="10043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лизингового портфеля лизинговых организаций в сегменте потребительского лизинга за период 2020-2024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Объект 10" descr="Изображение выглядит как текст, снимок экрана, Шрифт, числ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1EAE096-7538-E85A-B73E-0765CB8908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9244" y="1433689"/>
            <a:ext cx="10916356" cy="404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035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F0F92-90C7-2631-6690-9700C9421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405DCE-3D9C-8B56-63A7-3F2ABBBB0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731" y="102476"/>
            <a:ext cx="9872882" cy="11953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лизингового портфеля лизинговых организаций в сегменте потребительского лизинга за 3 квартала 2025 года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3 квартала 2025 года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A3D1CB-4156-7040-2A2C-1BEC9EC397AA}"/>
              </a:ext>
            </a:extLst>
          </p:cNvPr>
          <p:cNvSpPr txBox="1"/>
          <p:nvPr/>
        </p:nvSpPr>
        <p:spPr>
          <a:xfrm>
            <a:off x="1631732" y="2359002"/>
            <a:ext cx="10200290" cy="4440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120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12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120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12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120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12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120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Приведенные данные свидетельствуют о росте размера лизингового портфеля в целом по отрасли. Темпы роста лизингового портфеля в сегменте потребительского лизинга были выше темпов его роста в сегменте инвестиционного лизинга. Удельный вес договоров потребительского лизинга в совокупном объеме лизингового портфеля по сравнению с показателями на 01.01.2025 г. увеличился с 21,71% до 25,0%, в сумме заключенных договоров с 32,6 % до 33,8%, в объеме нового бизнеса уменьшился с 32,7 % до 30,5 %. Приведенные данные свидетельствуют о сохранении объема нового бизнеса в текущем году на уровне, сопоставимом с его объемом за 3 квартала 2024 года по отрасли в целом.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Объект 8" descr="Изображение выглядит как текст, снимок экрана, Шрифт, ли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794A588-BAAE-ADB2-6F91-C95B0FD6CB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1730" y="857957"/>
            <a:ext cx="10200289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5761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6D16A-76DC-A025-8155-F9EE77F7C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630CDE-AB5C-7A18-67A5-C43D17772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5847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работы лизинговых организаций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A0A394-AF6E-ACF0-1AA4-6567F263D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9779" y="1286932"/>
            <a:ext cx="10126132" cy="557106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для физических лиц по лизингу автотранспортных средств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как собственных программ финансирования приобретения физическими лицами автотранспортных средств на условиях лизинга, так и партнерских программ с автодилерами, позволяющих предложить физическим лицам более лояльные условия на определенные предметы лизинга, в том числе программы с СЗАО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Белджи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 рядом других автодилеров по приобретению физическими лицами автомобилей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Belgee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 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Geely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ставкой от 0,0001%.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расходов по добровольному страхованию автомобилей в полном объеме для физических лиц в рамках реализации новых автомобилей, снижающая процентную нагрузку для физического лица на 2-3 процентных пункта на первый год.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услуги «консьерж-сервис», в рамках которой оформление всех необходимых регистрационных действий при постановке и снятии с учета автомобилей в ГАИ осуществляется без личного присутствия физического лица.</a:t>
            </a:r>
          </a:p>
          <a:p>
            <a:pPr algn="just"/>
            <a:r>
              <a:rPr lang="ru-RU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Реализация процедуры экспресс-оценки платежеспособности и деловой репутации лизингополучателя и согласования решения в отношении сделки с нормативным  сроком утверждения не более 1 часа с момента подачи документов. </a:t>
            </a:r>
          </a:p>
          <a:p>
            <a:pPr algn="just"/>
            <a:r>
              <a:rPr lang="ru-RU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Реализация специальных льготных программ в рамках поддержки реализации государственных программ по стимулированию использования электромобилей, в том числе, включающих в себя сниженную процентную ставку по сравнению с рыночным уровнем ставок в среднем на 10 процентных пунктов для первого года срока лизинга.</a:t>
            </a:r>
            <a:endParaRPr lang="ru-RU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8B94E8-13A1-F13D-5EAB-AEAFB78BD292}"/>
              </a:ext>
            </a:extLst>
          </p:cNvPr>
          <p:cNvSpPr txBox="1"/>
          <p:nvPr/>
        </p:nvSpPr>
        <p:spPr>
          <a:xfrm>
            <a:off x="1749778" y="805641"/>
            <a:ext cx="1012613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Лизинговые организации традиционно придерживаются принципов высокой социальной ответственности и максимально возможной доступности условий финансирования для граждан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7923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106FC-4B82-25F5-1B97-CEEE5E2E8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46A38-444D-B732-7EC3-4DE64EB97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5847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работы лизинговых организаций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D2920F-9EA8-F3CF-5343-6C72E2B51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9779" y="756356"/>
            <a:ext cx="10126132" cy="610164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для физических лиц по лизингу жилой недвижимости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индивидуальные лизинговые продукты для приобретения жилья. С целью обеспечения высокого мультипликативного эффекта для экономики страны отдается приоритет работе с застройщиками новых объектов недвижимости.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Действуют программы с застройщиками, предусматривающие сниженные процентные ставки в среднем 5 процентных пунктов.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процентных ставок по лизингу жилья приближен к ставке РВСР Национального банка Республики Беларусь.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 максимальный срок лизинга до 15 лет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высокой платежной нагрузки на лизингополучателя, лизинговая организация берет на себя расходы по страхованию предмета лизинга и расходы, связанные с удостоверением и государственной регистрацией договора лизинга.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Практикуется реструктуризация лизинговых платежей с целью гармонизации размера лизинговых платежей с фактически сложившимся уровнем дохода лизингополучателей. Срок реструктуризации затрагивал от 3 до 60 месяцев без изменения цены договора лизинга.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Практикуется исключение необходимости предоставления поручительства третьих лиц при условии достаточности платежеспособности.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4814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2DF90-AA76-E19D-0DC3-C98307282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350157-211D-C0CA-F5B2-1B919C2BB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5847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работы лизинговых организаций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AFEF60-26EB-C337-B308-63F9B61F5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9779" y="756356"/>
            <a:ext cx="10126132" cy="610164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для физических лиц по лизингу жилой недвижимости</a:t>
            </a:r>
          </a:p>
          <a:p>
            <a:pPr marL="0" indent="0" algn="ctr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Введены в действие подходы по гибкой оценке платежеспособности лизингополучателей, получающих доход и трудящихся за пределами Беларуси с целью улучшения жилищных условий членов семьи, самозанятых граждан и индивидуальных предпринимателей. Лизинговая компания при этом добровольно применяет ограничение предельно допустимой кредитной нагрузки на лизингополучателя не более 60%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форма договора лизинга, исключающая любые ограничения в отношении досрочного погашения контрактной стоимости предмета лизинга с начислением ставки лизингодателя на фактический остаток задолженности. Данная форма не требует заключение и государственную регистрацию дополнительного соглашения к договору лизинга. В случае высокой платежной нагрузки на лизингополучателя, лизинговая организация берет на себя расходы по страхованию предмета лизинга и расходы, связанные с удостоверением и государственной регистрацией договора лизинга.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Лизинговыми организациями согласованы сниженные тарифы с некоторыми банками Беларуси в отношении зачисления денежных средств и кассового обслуживания в процессе расчетов по договорам купли-продажи и финансового лизинга жилой недвижимости.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9530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                                                              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6578" y="2265404"/>
            <a:ext cx="10397066" cy="396848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</a:t>
            </a:r>
            <a:r>
              <a:rPr lang="ru-RU" sz="8800" dirty="0">
                <a:solidFill>
                  <a:srgbClr val="00B050"/>
                </a:solidFill>
              </a:rPr>
              <a:t> </a:t>
            </a:r>
            <a:r>
              <a:rPr lang="ru-RU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 !</a:t>
            </a:r>
          </a:p>
          <a:p>
            <a:pPr marL="0" indent="0" algn="r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Шиманович Сергей Владимирович</a:t>
            </a:r>
          </a:p>
          <a:p>
            <a:pPr marL="0" indent="0" algn="r">
              <a:spcBef>
                <a:spcPts val="0"/>
              </a:spcBef>
              <a:buNone/>
            </a:pP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Ассоциации лизингодателей Беларуси</a:t>
            </a:r>
          </a:p>
          <a:p>
            <a:pPr marL="0" indent="0" algn="r">
              <a:spcBef>
                <a:spcPts val="0"/>
              </a:spcBef>
              <a:buNone/>
            </a:pP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Постоянно действующего Третейского суда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"Лизинговая арбитражная палата"</a:t>
            </a: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927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4A555DDF-4E03-3150-4385-294042BD3D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33914" y="173620"/>
          <a:ext cx="9274411" cy="6423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899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4A555DDF-4E03-3150-4385-294042BD3D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33914" y="173620"/>
          <a:ext cx="9274411" cy="6423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6204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3" y="-94593"/>
            <a:ext cx="8915400" cy="1392451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Суммарная стоимость 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договоров лизинга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97858"/>
            <a:ext cx="9238994" cy="5418252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 2024 год было заключено 402 171 договоров лизинга на общую сумму 9 330 млн. рублей  (2 656 млн. евро в эквиваленте).  Увеличение объема по сравнению с 2023 годом составило 48,7 % (на 37,8 % - в евро). В национальной валюте заключено 99,95% договоров.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 заключено:                                                                                                                - в сегменте инвестиционного лизинга 19 310 договоров на сумму 6 289 млн. рублей (на 27,5 % больше, чем в 2023 году);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 сегменте потребительского лизинга 382 861 договор на сумму 3 041 млн. рублей (на 126,5 % больше, чем в 2023 году).                                                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сумме заключенных договоров: договора инвестиционного лизинга составили 67,4 %, договора потребительского лизинга – 32,6 %.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14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190" y="132735"/>
            <a:ext cx="8911687" cy="11228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Суммарная стоимость заключенных за год договоров лизинга за период с 2004 г. по 2024 г.</a:t>
            </a:r>
            <a:br>
              <a:rPr lang="ru-RU" sz="32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2603AC32-1125-2455-C6F5-0AAC206C58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177" y="1255593"/>
            <a:ext cx="9836331" cy="5315023"/>
          </a:xfrm>
        </p:spPr>
      </p:pic>
    </p:spTree>
    <p:extLst>
      <p:ext uri="{BB962C8B-B14F-4D97-AF65-F5344CB8AC3E}">
        <p14:creationId xmlns:p14="http://schemas.microsoft.com/office/powerpoint/2010/main" val="3723905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5B3EE2-E98C-6051-7571-92F0430A3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1" y="624110"/>
            <a:ext cx="11262360" cy="1280890"/>
          </a:xfrm>
        </p:spPr>
        <p:txBody>
          <a:bodyPr>
            <a:normAutofit fontScale="90000"/>
          </a:bodyPr>
          <a:lstStyle/>
          <a:p>
            <a:r>
              <a:rPr kumimoji="0" lang="ru-RU" sz="29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                Суммарная стоимость заключенных за год договоров лизинга </a:t>
            </a:r>
            <a:br>
              <a:rPr kumimoji="0" lang="ru-RU" sz="29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</a:br>
            <a:r>
              <a:rPr kumimoji="0" lang="ru-RU" sz="29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                                         за период с 2004 г. по 2024 г.</a:t>
            </a:r>
            <a:br>
              <a:rPr kumimoji="0" lang="ru-RU" sz="29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</a:b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EA580B6-D93E-3203-2F6E-50786A3964D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50173" y="1621536"/>
          <a:ext cx="8915400" cy="4290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3079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7860" y="1"/>
            <a:ext cx="10206754" cy="13647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Суммарная стоимость заключенных за год 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договоров лизинга  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(с 2013 г. по 2024 г.)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</p:nvPr>
        </p:nvGraphicFramePr>
        <p:xfrm>
          <a:off x="1751071" y="2335876"/>
          <a:ext cx="9675813" cy="4197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14399" y="1643417"/>
          <a:ext cx="10728961" cy="39372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0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8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2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634818014"/>
                    </a:ext>
                  </a:extLst>
                </a:gridCol>
                <a:gridCol w="746760">
                  <a:extLst>
                    <a:ext uri="{9D8B030D-6E8A-4147-A177-3AD203B41FA5}">
                      <a16:colId xmlns:a16="http://schemas.microsoft.com/office/drawing/2014/main" val="1967519608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1316536047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47368717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69688216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759216306"/>
                    </a:ext>
                  </a:extLst>
                </a:gridCol>
              </a:tblGrid>
              <a:tr h="6301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400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5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Стоимость заключенных за год договоров лизинга,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 с НДС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 (млн. рублей),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(млн. евро)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10 653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млрд. </a:t>
                      </a:r>
                      <a:r>
                        <a:rPr lang="ru-RU" sz="1600" b="1" kern="5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руб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904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13 223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млрд. </a:t>
                      </a:r>
                      <a:r>
                        <a:rPr lang="ru-RU" sz="1600" b="1" kern="5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руб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974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11 127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млрд. </a:t>
                      </a:r>
                      <a:r>
                        <a:rPr lang="ru-RU" sz="1600" b="1" kern="5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руб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632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1 111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505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2 090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960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3 392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1 410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3 788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1617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3 621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1299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4 784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1592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3 988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1440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6 274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1 928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9 330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2 656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92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Процент роста к предыдущему году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+0,5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+24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-16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+88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+62 </a:t>
                      </a:r>
                      <a:endParaRPr lang="ru-RU" sz="1600" b="1" kern="5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+12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-4,4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+32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-16,6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+57,3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50" dirty="0">
                          <a:effectLst/>
                          <a:latin typeface="Times New Roman" panose="02020603050405020304" pitchFamily="18" charset="0"/>
                          <a:ea typeface="NSimSun" panose="02010609030101010101" pitchFamily="49" charset="-122"/>
                          <a:cs typeface="Arial" panose="020B0604020202020204" pitchFamily="34" charset="0"/>
                        </a:rPr>
                        <a:t>+37,8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548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75282-8DD5-8E6F-9308-6336E8B41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5B67B-6BA6-FE7D-86C1-DB0FE575E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066" y="293511"/>
            <a:ext cx="10205155" cy="10043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Суммарная стоимость заключенных договоров лизинга в сегменте потребительского лизинга за период 2020-2024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Объект 9" descr="Изображение выглядит как текст, снимок экрана, Шрифт, числ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F9B4792E-0B0F-4350-4C74-40263B7F87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5067" y="1297858"/>
            <a:ext cx="11221154" cy="46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65357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3865</TotalTime>
  <Words>1856</Words>
  <Application>Microsoft Office PowerPoint</Application>
  <PresentationFormat>Широкоэкранный</PresentationFormat>
  <Paragraphs>232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Aptos</vt:lpstr>
      <vt:lpstr>Arial</vt:lpstr>
      <vt:lpstr>Calibri</vt:lpstr>
      <vt:lpstr>Century Gothic</vt:lpstr>
      <vt:lpstr>Raleway</vt:lpstr>
      <vt:lpstr>Times New Roman</vt:lpstr>
      <vt:lpstr>Wingdings 3</vt:lpstr>
      <vt:lpstr>Легкий дым</vt:lpstr>
      <vt:lpstr>Сектор</vt:lpstr>
      <vt:lpstr>  Рынок лизинга  Республики Беларусь Лизинг, как инструмент финансирования населения: практика работы крупнейших лизинговых организаций, основные тенденции развития.                                                                                                        </vt:lpstr>
      <vt:lpstr>Лизингодатели:</vt:lpstr>
      <vt:lpstr>Презентация PowerPoint</vt:lpstr>
      <vt:lpstr>Презентация PowerPoint</vt:lpstr>
      <vt:lpstr> Суммарная стоимость  заключенных договоров лизинга </vt:lpstr>
      <vt:lpstr>Суммарная стоимость заключенных за год договоров лизинга за период с 2004 г. по 2024 г. </vt:lpstr>
      <vt:lpstr>                Суммарная стоимость заключенных за год договоров лизинга                                           за период с 2004 г. по 2024 г. </vt:lpstr>
      <vt:lpstr>Суммарная стоимость заключенных за год  договоров лизинга   (с 2013 г. по 2024 г.)  </vt:lpstr>
      <vt:lpstr>Суммарная стоимость заключенных договоров лизинга в сегменте потребительского лизинга за период 2020-2024 г.г. </vt:lpstr>
      <vt:lpstr>Суммарная стоимость заключенных договоров лизинга в сегменте потребительского лизинга за 3 квартала 2025 года </vt:lpstr>
      <vt:lpstr>Суммарный объем нового бизнеса лизинговых организаций и банков.</vt:lpstr>
      <vt:lpstr>Уровень проникновения лизинга  по отношению к объему инвестиций  в основной капитал по итогам 2023 года</vt:lpstr>
      <vt:lpstr>Уровень проникновения лизинга по отношению к ВВП по итогам 2023 года</vt:lpstr>
      <vt:lpstr>Место Беларуси на мировом рынке лизинга</vt:lpstr>
      <vt:lpstr>Объем нового бизнеса лизинговых организаций</vt:lpstr>
      <vt:lpstr>Объем нового бизнеса лизинговых организаций в сегменте потребительского лизинга за период 2020-2024 г.г. </vt:lpstr>
      <vt:lpstr>Объем нового бизнеса лизинговых организаций в сегменте потребительского лизинга за 3 квартала 2025 года </vt:lpstr>
      <vt:lpstr>Распределение по предметам лизинга в сегменте потребительского лизинга в 2024 году </vt:lpstr>
      <vt:lpstr>Количество заключенных договоров лизинга недвижимости в сегменте потребительского лизинга за период 2020-2024 г.г. </vt:lpstr>
      <vt:lpstr>Лизинговый портфель</vt:lpstr>
      <vt:lpstr>Лизинговый портфель 2010 -2024 г.г.</vt:lpstr>
      <vt:lpstr>Объем лизингового портфеля лизинговых организаций в сегменте потребительского лизинга за период 2020-2024 г.г. </vt:lpstr>
      <vt:lpstr>Объем лизингового портфеля лизинговых организаций в сегменте потребительского лизинга за 3 квартала 2025 года за 3 квартала 2025 года </vt:lpstr>
      <vt:lpstr>Практика работы лизинговых организаций </vt:lpstr>
      <vt:lpstr>Практика работы лизинговых организаций </vt:lpstr>
      <vt:lpstr>Практика работы лизинговых организаций </vt:lpstr>
      <vt:lpstr>                                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Рынок лизинга Беларуси. Доклад Шиманович С.В.</dc:title>
  <dc:creator>Сергей Шиманнович</dc:creator>
  <cp:lastModifiedBy>Sergey Shymanovich</cp:lastModifiedBy>
  <cp:revision>286</cp:revision>
  <dcterms:created xsi:type="dcterms:W3CDTF">2015-04-12T14:34:16Z</dcterms:created>
  <dcterms:modified xsi:type="dcterms:W3CDTF">2026-01-13T14:06:33Z</dcterms:modified>
</cp:coreProperties>
</file>