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9" r:id="rId3"/>
    <p:sldMasterId id="2147483690" r:id="rId4"/>
  </p:sldMasterIdLst>
  <p:notesMasterIdLst>
    <p:notesMasterId r:id="rId21"/>
  </p:notesMasterIdLst>
  <p:sldIdLst>
    <p:sldId id="488" r:id="rId5"/>
    <p:sldId id="346" r:id="rId6"/>
    <p:sldId id="476" r:id="rId7"/>
    <p:sldId id="478" r:id="rId8"/>
    <p:sldId id="477" r:id="rId9"/>
    <p:sldId id="479" r:id="rId10"/>
    <p:sldId id="480" r:id="rId11"/>
    <p:sldId id="491" r:id="rId12"/>
    <p:sldId id="481" r:id="rId13"/>
    <p:sldId id="482" r:id="rId14"/>
    <p:sldId id="483" r:id="rId15"/>
    <p:sldId id="489" r:id="rId16"/>
    <p:sldId id="490" r:id="rId17"/>
    <p:sldId id="486" r:id="rId18"/>
    <p:sldId id="487" r:id="rId19"/>
    <p:sldId id="317" r:id="rId20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расимчик Ю.В." initials="ГЮ" lastIdx="1" clrIdx="0">
    <p:extLst>
      <p:ext uri="{19B8F6BF-5375-455C-9EA6-DF929625EA0E}">
        <p15:presenceInfo xmlns:p15="http://schemas.microsoft.com/office/powerpoint/2012/main" userId="S-1-5-21-1614895754-1336601894-682003330-2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1E2D"/>
    <a:srgbClr val="B89232"/>
    <a:srgbClr val="DEC846"/>
    <a:srgbClr val="A27534"/>
    <a:srgbClr val="D6D1B8"/>
    <a:srgbClr val="055719"/>
    <a:srgbClr val="CEAC1C"/>
    <a:srgbClr val="B88E3A"/>
    <a:srgbClr val="781E3E"/>
    <a:srgbClr val="CA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3354" autoAdjust="0"/>
  </p:normalViewPr>
  <p:slideViewPr>
    <p:cSldViewPr snapToGrid="0">
      <p:cViewPr varScale="1">
        <p:scale>
          <a:sx n="94" d="100"/>
          <a:sy n="94" d="100"/>
        </p:scale>
        <p:origin x="586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F80556-3C2F-47E4-ABFC-9AB549B7F74F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AB5BFF-BDBB-4AB6-9C8E-D1606206B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6CEFC6-738B-4F51-AAC1-1C2CD7C7D7C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5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03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31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98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60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10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8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4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9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6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9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5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E5821-4CDA-1C38-3D83-BB708E116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ADDC903-7F15-F63D-6DD8-53DE542B8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26C94E-DD99-D584-6243-DC5ED9E01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C85CA2-0C4F-1EB4-F790-9B6395872B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B5BFF-BDBB-4AB6-9C8E-D1606206B52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18" y="349251"/>
            <a:ext cx="10367433" cy="6334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95817" y="6577014"/>
            <a:ext cx="2844800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21617" y="6565900"/>
            <a:ext cx="4866216" cy="280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4667" y="6569076"/>
            <a:ext cx="2844800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4FCB-9A0A-41CE-9709-9BB0FD85EE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949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1071563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0" y="6643688"/>
            <a:ext cx="12192000" cy="260350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2" name="Picture 2" descr="C:\Users\admin\Desktop\часть3\Новая папка\11prez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3833" y="214314"/>
            <a:ext cx="211666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12192000" cy="1071563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5" name="Picture 2" descr="C:\Users\admin\Desktop\часть3\Новая папка\11prez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3833" y="215900"/>
            <a:ext cx="211666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5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3" name="Picture 2" descr="C:\Users\admin\Desktop\часть3\Новая папка\11prez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928689"/>
            <a:ext cx="4857751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0.jpeg"/><Relationship Id="rId4" Type="http://schemas.openxmlformats.org/officeDocument/2006/relationships/image" Target="../media/image12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76" y="3068306"/>
            <a:ext cx="11233248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Лизинг: подходы к регулированию и отличие от иных финансовых инструментов</a:t>
            </a:r>
          </a:p>
          <a:p>
            <a:pPr algn="ctr">
              <a:lnSpc>
                <a:spcPts val="2900"/>
              </a:lnSpc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4178" y="4447842"/>
            <a:ext cx="4684469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Дедков Александр Сергеевич</a:t>
            </a:r>
          </a:p>
          <a:p>
            <a:pPr algn="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методологии небанковских и инвестиционных операций Главного управления регулирования некредитных финансовых организаций и инвестиционных операций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3312" y="6299302"/>
            <a:ext cx="1845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Минск, 2026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09CFC68-C6F8-4E49-9E77-9E6D6C56F446}"/>
              </a:ext>
            </a:extLst>
          </p:cNvPr>
          <p:cNvSpPr/>
          <p:nvPr/>
        </p:nvSpPr>
        <p:spPr>
          <a:xfrm>
            <a:off x="1" y="1085850"/>
            <a:ext cx="6096000" cy="57721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8" y="365632"/>
            <a:ext cx="9289032" cy="531573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Возможности и риски лизинга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F893F3-D39B-4D4B-B232-81B790339287}"/>
              </a:ext>
            </a:extLst>
          </p:cNvPr>
          <p:cNvSpPr txBox="1"/>
          <p:nvPr/>
        </p:nvSpPr>
        <p:spPr>
          <a:xfrm>
            <a:off x="326907" y="2124945"/>
            <a:ext cx="5442184" cy="4524315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не оплачивать сразу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стоимость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приобретаемого имущества</a:t>
            </a:r>
          </a:p>
          <a:p>
            <a:pPr marL="285750" indent="-285750" algn="ctr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лизинга является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определенная вещь</a:t>
            </a:r>
          </a:p>
          <a:p>
            <a:pPr marL="285750" indent="-285750" algn="ctr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Индивидуальность каждого предмета лизинга определяет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индивидуальность каждого договора лизинга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(размер лизинговых платежей, срок лизинга, ограничения по целям использования предмета лизинга и т.д.)</a:t>
            </a:r>
            <a:endParaRPr lang="ru-RU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определению срока лизинга и размеров уплаты лизинговых платежей исходя из интересов сторон и финансовых возможностей лизингополучателя</a:t>
            </a:r>
          </a:p>
          <a:p>
            <a:pPr marL="285750" indent="-285750" algn="ctr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расходов, связанных с приобретением и использованием предмета лизинга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8F388-EA22-40E1-9E36-DF24C14AF741}"/>
              </a:ext>
            </a:extLst>
          </p:cNvPr>
          <p:cNvSpPr txBox="1"/>
          <p:nvPr/>
        </p:nvSpPr>
        <p:spPr>
          <a:xfrm>
            <a:off x="847726" y="1581150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endParaRPr lang="ru-BY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988155-C8BF-44C3-98B1-C1F39960DA25}"/>
              </a:ext>
            </a:extLst>
          </p:cNvPr>
          <p:cNvSpPr txBox="1"/>
          <p:nvPr/>
        </p:nvSpPr>
        <p:spPr>
          <a:xfrm>
            <a:off x="6943726" y="1571588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endParaRPr lang="ru-BY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051164-746C-4308-B8A2-FDD360A2CFAA}"/>
              </a:ext>
            </a:extLst>
          </p:cNvPr>
          <p:cNvSpPr txBox="1"/>
          <p:nvPr/>
        </p:nvSpPr>
        <p:spPr>
          <a:xfrm>
            <a:off x="6422909" y="2540764"/>
            <a:ext cx="5442184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обязательств по договору лизинга</a:t>
            </a:r>
          </a:p>
          <a:p>
            <a:pPr marL="285750" indent="-285750" algn="ctr">
              <a:buClr>
                <a:srgbClr val="781E2D"/>
              </a:buClr>
              <a:buFont typeface="Arial" panose="020B0604020202020204" pitchFamily="34" charset="0"/>
              <a:buChar char="•"/>
            </a:pPr>
            <a:endParaRPr lang="ru-RU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Риски, связанные с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лизинга, продавца предмета лизинга</a:t>
            </a:r>
          </a:p>
          <a:p>
            <a:pPr algn="ctr">
              <a:buClr>
                <a:srgbClr val="781E2D"/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0274EE5E-D2E4-4994-B2A3-A83BDFC4724E}"/>
              </a:ext>
            </a:extLst>
          </p:cNvPr>
          <p:cNvSpPr/>
          <p:nvPr/>
        </p:nvSpPr>
        <p:spPr>
          <a:xfrm rot="5400000">
            <a:off x="8786461" y="4365947"/>
            <a:ext cx="715074" cy="342900"/>
          </a:xfrm>
          <a:prstGeom prst="right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87470F-62E0-4062-9E6C-D9AE0BED265C}"/>
              </a:ext>
            </a:extLst>
          </p:cNvPr>
          <p:cNvSpPr txBox="1"/>
          <p:nvPr/>
        </p:nvSpPr>
        <p:spPr>
          <a:xfrm>
            <a:off x="6312554" y="4894934"/>
            <a:ext cx="5662887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Лизингополучателю следует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внимательно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к выбору предмета лизинга, оценке добросовестности продавца, осматривать полученную вещь при ее получении, обеспечивать сохранность имущества при его использовании, использовать предмет лизинга строго по назначению</a:t>
            </a:r>
          </a:p>
        </p:txBody>
      </p:sp>
    </p:spTree>
    <p:extLst>
      <p:ext uri="{BB962C8B-B14F-4D97-AF65-F5344CB8AC3E}">
        <p14:creationId xmlns:p14="http://schemas.microsoft.com/office/powerpoint/2010/main" val="164821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" y="321488"/>
            <a:ext cx="10034312" cy="531573"/>
          </a:xfrm>
        </p:spPr>
        <p:txBody>
          <a:bodyPr/>
          <a:lstStyle/>
          <a:p>
            <a:pPr algn="l"/>
            <a: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Законодательная защита граждан при заключении договора лизинга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8F388-EA22-40E1-9E36-DF24C14AF741}"/>
              </a:ext>
            </a:extLst>
          </p:cNvPr>
          <p:cNvSpPr txBox="1"/>
          <p:nvPr/>
        </p:nvSpPr>
        <p:spPr>
          <a:xfrm>
            <a:off x="833742" y="1447799"/>
            <a:ext cx="11034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Национальный банк придерживается необходимости </a:t>
            </a:r>
            <a:r>
              <a:rPr lang="ru-RU" sz="18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баланса интересов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лизингополучателей, лизингодателей и государства при определении требований к лизинговой деятельности, прав и обязанностей сторон в рамках отношений лизинга</a:t>
            </a:r>
            <a:endParaRPr lang="ru-BY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D995E-3CB4-4D90-9519-925D847C782B}"/>
              </a:ext>
            </a:extLst>
          </p:cNvPr>
          <p:cNvSpPr txBox="1"/>
          <p:nvPr/>
        </p:nvSpPr>
        <p:spPr>
          <a:xfrm rot="16200000">
            <a:off x="-17359" y="1709409"/>
            <a:ext cx="1302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BY" sz="2000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6135B-4DCD-4C90-BEFC-4D282D8B1739}"/>
              </a:ext>
            </a:extLst>
          </p:cNvPr>
          <p:cNvSpPr txBox="1"/>
          <p:nvPr/>
        </p:nvSpPr>
        <p:spPr>
          <a:xfrm>
            <a:off x="561974" y="2895600"/>
            <a:ext cx="364807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ограничения</a:t>
            </a:r>
            <a:endParaRPr lang="ru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54CFB-41A7-4FB1-A62E-E4F7DD940071}"/>
              </a:ext>
            </a:extLst>
          </p:cNvPr>
          <p:cNvSpPr txBox="1"/>
          <p:nvPr/>
        </p:nvSpPr>
        <p:spPr>
          <a:xfrm>
            <a:off x="561974" y="3429000"/>
            <a:ext cx="5934076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исключения чрезмерной долговой нагрузки в случае неисполнения лизингополучателем обязательств по договору лизинга предусмотрено, что предельный размер неустойки (штрафа, пени) по договору лизинга может быть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половины стоимости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лизинга.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916641-505A-4FBF-9023-919C42C931F1}"/>
              </a:ext>
            </a:extLst>
          </p:cNvPr>
          <p:cNvSpPr txBox="1"/>
          <p:nvPr/>
        </p:nvSpPr>
        <p:spPr>
          <a:xfrm>
            <a:off x="561973" y="5070396"/>
            <a:ext cx="5934075" cy="1200329"/>
          </a:xfrm>
          <a:prstGeom prst="rect">
            <a:avLst/>
          </a:prstGeom>
          <a:solidFill>
            <a:schemeClr val="bg2"/>
          </a:solidFill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Сумма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лизинговых платежей не может быть </a:t>
            </a:r>
            <a:r>
              <a:rPr lang="ru-RU" sz="18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более двукратной суммы стоимости предмета лизинга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если договор имеет срок лизинга более 1 года (за исключением договора лизинга жилого помещения) </a:t>
            </a:r>
            <a:endParaRPr lang="ru-BY" b="1" dirty="0">
              <a:solidFill>
                <a:srgbClr val="781E2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EBFAB-8E82-4313-9822-69EE877BBAF7}"/>
              </a:ext>
            </a:extLst>
          </p:cNvPr>
          <p:cNvSpPr txBox="1"/>
          <p:nvPr/>
        </p:nvSpPr>
        <p:spPr>
          <a:xfrm>
            <a:off x="7258051" y="3264932"/>
            <a:ext cx="4610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лизингодатель обязан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заключения договора лизинга осуществлять оценку платежеспособности физического лица, намеренного заключить данный договор;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под подпись лизингополучателю – физическому лицу информацию об условиях заключаемого договора лизинга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1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364903"/>
            <a:ext cx="10034312" cy="531573"/>
          </a:xfrm>
        </p:spPr>
        <p:txBody>
          <a:bodyPr/>
          <a:lstStyle/>
          <a:p>
            <a:pPr algn="l"/>
            <a: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Лизинг </a:t>
            </a:r>
            <a:r>
              <a:rPr 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Аренда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8F388-EA22-40E1-9E36-DF24C14AF741}"/>
              </a:ext>
            </a:extLst>
          </p:cNvPr>
          <p:cNvSpPr txBox="1"/>
          <p:nvPr/>
        </p:nvSpPr>
        <p:spPr>
          <a:xfrm>
            <a:off x="833742" y="1447799"/>
            <a:ext cx="11034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Согласно Гражданскому кодексу договор лизинга является </a:t>
            </a:r>
            <a:r>
              <a:rPr lang="ru-RU" sz="18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видом договора аренды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отношения, возникающие из договоров лизинга, регулируется, в том числе, общими положениями Главы 34 Гражданского кодекса ”Аренда“</a:t>
            </a:r>
            <a:endParaRPr lang="ru-BY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D995E-3CB4-4D90-9519-925D847C782B}"/>
              </a:ext>
            </a:extLst>
          </p:cNvPr>
          <p:cNvSpPr txBox="1"/>
          <p:nvPr/>
        </p:nvSpPr>
        <p:spPr>
          <a:xfrm rot="16200000">
            <a:off x="-17359" y="1709409"/>
            <a:ext cx="1302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BY" sz="2000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EA4BF4C-3737-46C5-82DB-E02B0E4B291B}"/>
              </a:ext>
            </a:extLst>
          </p:cNvPr>
          <p:cNvSpPr txBox="1">
            <a:spLocks/>
          </p:cNvSpPr>
          <p:nvPr/>
        </p:nvSpPr>
        <p:spPr>
          <a:xfrm>
            <a:off x="433631" y="2235337"/>
            <a:ext cx="11434519" cy="4198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rgbClr val="781E2D"/>
                </a:solidFill>
                <a:latin typeface="Times New Roman" pitchFamily="18" charset="0"/>
                <a:cs typeface="Times New Roman" pitchFamily="18" charset="0"/>
              </a:rPr>
              <a:t>Ключевые отличия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361CFB3-B3EF-4BC1-9CDF-61FB6049C763}"/>
              </a:ext>
            </a:extLst>
          </p:cNvPr>
          <p:cNvGraphicFramePr>
            <a:graphicFrameLocks noGrp="1"/>
          </p:cNvGraphicFramePr>
          <p:nvPr/>
        </p:nvGraphicFramePr>
        <p:xfrm>
          <a:off x="171450" y="2600971"/>
          <a:ext cx="11824806" cy="3831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1602">
                  <a:extLst>
                    <a:ext uri="{9D8B030D-6E8A-4147-A177-3AD203B41FA5}">
                      <a16:colId xmlns:a16="http://schemas.microsoft.com/office/drawing/2014/main" val="217543900"/>
                    </a:ext>
                  </a:extLst>
                </a:gridCol>
                <a:gridCol w="3941602">
                  <a:extLst>
                    <a:ext uri="{9D8B030D-6E8A-4147-A177-3AD203B41FA5}">
                      <a16:colId xmlns:a16="http://schemas.microsoft.com/office/drawing/2014/main" val="2513609938"/>
                    </a:ext>
                  </a:extLst>
                </a:gridCol>
                <a:gridCol w="3941602">
                  <a:extLst>
                    <a:ext uri="{9D8B030D-6E8A-4147-A177-3AD203B41FA5}">
                      <a16:colId xmlns:a16="http://schemas.microsoft.com/office/drawing/2014/main" val="3375503076"/>
                    </a:ext>
                  </a:extLst>
                </a:gridCol>
              </a:tblGrid>
              <a:tr h="55160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781E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 сравнения</a:t>
                      </a:r>
                      <a:endParaRPr lang="ru-BY" sz="1500" b="1" dirty="0">
                        <a:solidFill>
                          <a:srgbClr val="781E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781E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</a:t>
                      </a:r>
                      <a:endParaRPr lang="ru-BY" sz="1500" b="1" dirty="0">
                        <a:solidFill>
                          <a:srgbClr val="781E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781E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Лизинг</a:t>
                      </a:r>
                      <a:endParaRPr lang="ru-BY" sz="1500" b="1" dirty="0">
                        <a:solidFill>
                          <a:srgbClr val="781E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48101"/>
                  </a:ext>
                </a:extLst>
              </a:tr>
              <a:tr h="63449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 передаваемого имущества</a:t>
                      </a:r>
                      <a:endParaRPr lang="ru-BY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Арендодатель (имущество 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находится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его 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момента заключения договора аренды)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Лизингодатель (имущество 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находится 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его 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момента заключения договора лизинга)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396098"/>
                  </a:ext>
                </a:extLst>
              </a:tr>
              <a:tr h="55160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Сторона, которая несет риски в отношении качества имущества</a:t>
                      </a:r>
                      <a:endParaRPr lang="ru-BY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Арендодатель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Лизингополучатель принимает все риски</a:t>
                      </a:r>
                    </a:p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Лизингодатель – только в случае, если согласно условиям договора лизинга именно он осуществлял выбор подлежащего передаче в лизинг имущества и его продавца (поставщика)</a:t>
                      </a:r>
                      <a:endParaRPr lang="ru-BY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8159238"/>
                  </a:ext>
                </a:extLst>
              </a:tr>
              <a:tr h="55160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продавца (поставщика) имущества</a:t>
                      </a:r>
                      <a:endParaRPr lang="ru-BY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отсутствует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продавца – обязательное условие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148096"/>
                  </a:ext>
                </a:extLst>
              </a:tr>
              <a:tr h="55160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Экономический интерес субъекта (арендодателя, лизингодателя)</a:t>
                      </a:r>
                      <a:endParaRPr lang="ru-BY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дохода от использования того имущества, которым арендодатель располагает, но сам не пользуется 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дохода от инвестирования (вложения денежных средств в приобретение для лизингополучателя предмета лизинга)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481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95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325741"/>
            <a:ext cx="10034312" cy="531573"/>
          </a:xfrm>
        </p:spPr>
        <p:txBody>
          <a:bodyPr/>
          <a:lstStyle/>
          <a:p>
            <a:pPr algn="l"/>
            <a: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Лизинг </a:t>
            </a:r>
            <a:r>
              <a:rPr 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Кредит под залог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8F388-EA22-40E1-9E36-DF24C14AF741}"/>
              </a:ext>
            </a:extLst>
          </p:cNvPr>
          <p:cNvSpPr txBox="1"/>
          <p:nvPr/>
        </p:nvSpPr>
        <p:spPr>
          <a:xfrm>
            <a:off x="833742" y="1320574"/>
            <a:ext cx="11034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Кредит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– это деньги. Лизинг – инвестиционный инструмент финансирования.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сделке лизинга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предмет лизинга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находится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собственности лизингодателя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течение всего срока лизинга.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Залог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является вещным правом, так как обременяет стоимость имущества и позволяет извлечь ее при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обращении взыскания для погашения долга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BY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D995E-3CB4-4D90-9519-925D847C782B}"/>
              </a:ext>
            </a:extLst>
          </p:cNvPr>
          <p:cNvSpPr txBox="1"/>
          <p:nvPr/>
        </p:nvSpPr>
        <p:spPr>
          <a:xfrm rot="16200000">
            <a:off x="-17359" y="1709409"/>
            <a:ext cx="1302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BY" sz="2000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EA4BF4C-3737-46C5-82DB-E02B0E4B291B}"/>
              </a:ext>
            </a:extLst>
          </p:cNvPr>
          <p:cNvSpPr txBox="1">
            <a:spLocks/>
          </p:cNvSpPr>
          <p:nvPr/>
        </p:nvSpPr>
        <p:spPr>
          <a:xfrm>
            <a:off x="573884" y="2412734"/>
            <a:ext cx="11434519" cy="4198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rgbClr val="781E2D"/>
                </a:solidFill>
                <a:latin typeface="Times New Roman" pitchFamily="18" charset="0"/>
                <a:cs typeface="Times New Roman" pitchFamily="18" charset="0"/>
              </a:rPr>
              <a:t>Ключевые отличия</a:t>
            </a:r>
          </a:p>
        </p:txBody>
      </p:sp>
      <p:graphicFrame>
        <p:nvGraphicFramePr>
          <p:cNvPr id="31" name="Таблица 3">
            <a:extLst>
              <a:ext uri="{FF2B5EF4-FFF2-40B4-BE49-F238E27FC236}">
                <a16:creationId xmlns:a16="http://schemas.microsoft.com/office/drawing/2014/main" id="{ABC29727-32BC-4E04-9F2B-CC4605BE8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19878"/>
              </p:ext>
            </p:extLst>
          </p:nvPr>
        </p:nvGraphicFramePr>
        <p:xfrm>
          <a:off x="183597" y="2832598"/>
          <a:ext cx="11824806" cy="3754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1602">
                  <a:extLst>
                    <a:ext uri="{9D8B030D-6E8A-4147-A177-3AD203B41FA5}">
                      <a16:colId xmlns:a16="http://schemas.microsoft.com/office/drawing/2014/main" val="217543900"/>
                    </a:ext>
                  </a:extLst>
                </a:gridCol>
                <a:gridCol w="3962358">
                  <a:extLst>
                    <a:ext uri="{9D8B030D-6E8A-4147-A177-3AD203B41FA5}">
                      <a16:colId xmlns:a16="http://schemas.microsoft.com/office/drawing/2014/main" val="2513609938"/>
                    </a:ext>
                  </a:extLst>
                </a:gridCol>
                <a:gridCol w="3920846">
                  <a:extLst>
                    <a:ext uri="{9D8B030D-6E8A-4147-A177-3AD203B41FA5}">
                      <a16:colId xmlns:a16="http://schemas.microsoft.com/office/drawing/2014/main" val="3375503076"/>
                    </a:ext>
                  </a:extLst>
                </a:gridCol>
              </a:tblGrid>
              <a:tr h="55160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781E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 сравнения</a:t>
                      </a:r>
                      <a:endParaRPr lang="ru-BY" sz="1500" b="1" dirty="0">
                        <a:solidFill>
                          <a:srgbClr val="781E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781E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Кредит/кредит под залог</a:t>
                      </a:r>
                      <a:endParaRPr lang="ru-BY" sz="1500" b="1" dirty="0">
                        <a:solidFill>
                          <a:srgbClr val="781E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781E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Лизинг</a:t>
                      </a:r>
                      <a:endParaRPr lang="ru-BY" sz="1500" b="1" dirty="0">
                        <a:solidFill>
                          <a:srgbClr val="781E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48101"/>
                  </a:ext>
                </a:extLst>
              </a:tr>
              <a:tr h="55160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 имущества в течение срока действия договора</a:t>
                      </a:r>
                      <a:endParaRPr lang="ru-BY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Кредитополучатель (покупатель)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Лизингодатель</a:t>
                      </a:r>
                      <a:endParaRPr lang="ru-BY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8159238"/>
                  </a:ext>
                </a:extLst>
              </a:tr>
              <a:tr h="449765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кредитополучателю/лизингополучателю</a:t>
                      </a:r>
                      <a:endParaRPr lang="ru-BY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Стандартные (в основном)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подход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3794644"/>
                  </a:ext>
                </a:extLst>
              </a:tr>
              <a:tr h="43082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по финансовому продукту</a:t>
                      </a:r>
                      <a:endParaRPr lang="ru-BY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долг и проценты за пользование кредитом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Лизинговые платежи (плата за временное владение и пользование, неделимые)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148096"/>
                  </a:ext>
                </a:extLst>
              </a:tr>
              <a:tr h="55160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платежей</a:t>
                      </a:r>
                      <a:endParaRPr lang="ru-BY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платежей, соответствующий конкретному кредитному продукту (предложению) 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график лизинговых платежей</a:t>
                      </a:r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481015"/>
                  </a:ext>
                </a:extLst>
              </a:tr>
              <a:tr h="55160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приобретения имущества</a:t>
                      </a:r>
                      <a:endParaRPr lang="ru-BY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привлекаемых вкладов (депозитов), средств межбанковского рынка</a:t>
                      </a:r>
                    </a:p>
                    <a:p>
                      <a:pPr algn="ctr"/>
                      <a:endParaRPr lang="ru-BY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лизингодателя,  кредиты банков и займы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214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49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8DF38C3-8D23-4207-8A68-9915579722BD}"/>
              </a:ext>
            </a:extLst>
          </p:cNvPr>
          <p:cNvSpPr/>
          <p:nvPr/>
        </p:nvSpPr>
        <p:spPr>
          <a:xfrm>
            <a:off x="1" y="1085850"/>
            <a:ext cx="6096000" cy="57721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8" y="365632"/>
            <a:ext cx="9289032" cy="531573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Пример: приобретение автомобиля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7D7E8-E975-4196-930C-293CCFD40EDF}"/>
              </a:ext>
            </a:extLst>
          </p:cNvPr>
          <p:cNvSpPr txBox="1"/>
          <p:nvPr/>
        </p:nvSpPr>
        <p:spPr>
          <a:xfrm>
            <a:off x="595971" y="4232715"/>
            <a:ext cx="4904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”Сбер Банк“ предлагает кредит на приобретение автомобилей БЕЛДЖИ на следующих условиях (например, модели S50): </a:t>
            </a:r>
          </a:p>
          <a:p>
            <a:pPr algn="ctr"/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кредита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10 лет;</a:t>
            </a:r>
          </a:p>
          <a:p>
            <a:pPr algn="ctr"/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8,9%, фиксированная в рамках льготного периода (36 месяцев), далее 16,25%; </a:t>
            </a:r>
          </a:p>
          <a:p>
            <a:pPr algn="ctr"/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взнос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 0% стоимости авто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8AC22D70-3230-4AE1-8406-888522B4CDFF}"/>
              </a:ext>
            </a:extLst>
          </p:cNvPr>
          <p:cNvSpPr txBox="1">
            <a:spLocks/>
          </p:cNvSpPr>
          <p:nvPr/>
        </p:nvSpPr>
        <p:spPr>
          <a:xfrm>
            <a:off x="0" y="1343377"/>
            <a:ext cx="6096000" cy="16306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rgbClr val="781E2D"/>
                </a:solidFill>
                <a:latin typeface="Times New Roman" pitchFamily="18" charset="0"/>
                <a:cs typeface="Times New Roman" pitchFamily="18" charset="0"/>
              </a:rPr>
              <a:t>Банк</a:t>
            </a:r>
          </a:p>
          <a:p>
            <a:r>
              <a:rPr lang="ru-RU" sz="1800" b="1" dirty="0">
                <a:solidFill>
                  <a:srgbClr val="781E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ОАО ”Сбер Банк“)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Банк предлагает гражданину </a:t>
            </a:r>
            <a:r>
              <a:rPr lang="ru-RU" sz="1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стандартный продукт </a:t>
            </a: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диапазоне определенных сумм и установленных ставок, с требованием или без передачи автомобиля в залог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1D82F8-8991-4712-A524-7B490CB42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99" y="3294654"/>
            <a:ext cx="1309901" cy="9824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CAFB11-62DB-43EA-87D5-43B5376A9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66" y="3415292"/>
            <a:ext cx="741150" cy="741150"/>
          </a:xfrm>
          <a:prstGeom prst="rect">
            <a:avLst/>
          </a:prstGeom>
        </p:spPr>
      </p:pic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6EAA15DB-7CC2-426D-9F4D-E076D69F76CB}"/>
              </a:ext>
            </a:extLst>
          </p:cNvPr>
          <p:cNvSpPr txBox="1">
            <a:spLocks/>
          </p:cNvSpPr>
          <p:nvPr/>
        </p:nvSpPr>
        <p:spPr>
          <a:xfrm>
            <a:off x="6096000" y="1343376"/>
            <a:ext cx="6095999" cy="19228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rgbClr val="781E2D"/>
                </a:solidFill>
                <a:latin typeface="Times New Roman" pitchFamily="18" charset="0"/>
                <a:cs typeface="Times New Roman" pitchFamily="18" charset="0"/>
              </a:rPr>
              <a:t>Лизинговая организация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ОАО ”Агролизинг“)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Индивидуальный подход к заключению сделки лизинга: гражданин может самостоятельно определить сумму аванса, уплачиваемую лизингодателю, а также включить в стоимость предмета лизинга дополнительные услуги. 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DAD3A18-27E5-439F-BE80-D8B05C9D1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84" y="3269810"/>
            <a:ext cx="1283873" cy="9629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DA47F7-9415-4AD2-A2ED-9B1B5697BB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79" y="3712374"/>
            <a:ext cx="1711354" cy="38428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BF72C1C-004B-4C74-B6CF-2EC0EF2D280B}"/>
              </a:ext>
            </a:extLst>
          </p:cNvPr>
          <p:cNvSpPr txBox="1"/>
          <p:nvPr/>
        </p:nvSpPr>
        <p:spPr>
          <a:xfrm>
            <a:off x="6656664" y="4228218"/>
            <a:ext cx="4974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”Агролизинг“ предлагает партнерскую программу на следующих условиях: </a:t>
            </a:r>
          </a:p>
          <a:p>
            <a:pPr algn="ctr"/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лизинга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10 лет;</a:t>
            </a:r>
          </a:p>
          <a:p>
            <a:pPr algn="ctr"/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8,9%, фиксированная в рамках льготного периода (36 месяцев), далее 14,25%; </a:t>
            </a:r>
          </a:p>
          <a:p>
            <a:pPr algn="ctr"/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взнос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 10% стоимости авто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5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20" y="200547"/>
            <a:ext cx="10034312" cy="531573"/>
          </a:xfrm>
        </p:spPr>
        <p:txBody>
          <a:bodyPr/>
          <a:lstStyle/>
          <a:p>
            <a:pPr algn="l"/>
            <a: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аспекты проекта Закона Республики Беларусь </a:t>
            </a:r>
            <a:b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”О лизинговой деятельности“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4F409-9E9C-4471-99DC-D0313D102826}"/>
              </a:ext>
            </a:extLst>
          </p:cNvPr>
          <p:cNvSpPr txBox="1"/>
          <p:nvPr/>
        </p:nvSpPr>
        <p:spPr>
          <a:xfrm>
            <a:off x="145410" y="2860450"/>
            <a:ext cx="318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Закона имеет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четкую социальную направленность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будет способствовать усилению защиты прав потребителей финансовых услуг. Для этих целей в проекте Закона: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6525C03-49F2-4EF5-B194-1DE09F20D363}"/>
              </a:ext>
            </a:extLst>
          </p:cNvPr>
          <p:cNvSpPr/>
          <p:nvPr/>
        </p:nvSpPr>
        <p:spPr>
          <a:xfrm>
            <a:off x="3576508" y="1243652"/>
            <a:ext cx="777380" cy="352338"/>
          </a:xfrm>
          <a:prstGeom prst="right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19437-B910-4C8E-92A6-BEBBFCFAD194}"/>
              </a:ext>
            </a:extLst>
          </p:cNvPr>
          <p:cNvSpPr txBox="1"/>
          <p:nvPr/>
        </p:nvSpPr>
        <p:spPr>
          <a:xfrm>
            <a:off x="4353888" y="1254045"/>
            <a:ext cx="7745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ограничена возможность заключения договоров возвратного лизинга;</a:t>
            </a:r>
            <a:endParaRPr lang="ru-BY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AF3CC0C-0BA2-44E0-AFEB-6464CFC97084}"/>
              </a:ext>
            </a:extLst>
          </p:cNvPr>
          <p:cNvSpPr/>
          <p:nvPr/>
        </p:nvSpPr>
        <p:spPr>
          <a:xfrm>
            <a:off x="3576508" y="1920850"/>
            <a:ext cx="777380" cy="352338"/>
          </a:xfrm>
          <a:prstGeom prst="right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9633F-DA83-434E-B73F-FACC59751A23}"/>
              </a:ext>
            </a:extLst>
          </p:cNvPr>
          <p:cNvSpPr txBox="1"/>
          <p:nvPr/>
        </p:nvSpPr>
        <p:spPr>
          <a:xfrm>
            <a:off x="4353888" y="1704166"/>
            <a:ext cx="76927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 максимальный размер превышения общей суммы уплачиваемых физическим лицом – лизингополучателем лизинговых платежей и выкупной стоимости предмета лизинга над стоимостью предмета лизинга;</a:t>
            </a:r>
            <a:endParaRPr lang="ru-BY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5A061DF1-F56D-4A94-ABF8-1A49ED1EA7CC}"/>
              </a:ext>
            </a:extLst>
          </p:cNvPr>
          <p:cNvSpPr/>
          <p:nvPr/>
        </p:nvSpPr>
        <p:spPr>
          <a:xfrm>
            <a:off x="3576508" y="2597172"/>
            <a:ext cx="777380" cy="352338"/>
          </a:xfrm>
          <a:prstGeom prst="right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935CE-1ED0-4612-8363-E2C39635EF28}"/>
              </a:ext>
            </a:extLst>
          </p:cNvPr>
          <p:cNvSpPr txBox="1"/>
          <p:nvPr/>
        </p:nvSpPr>
        <p:spPr>
          <a:xfrm>
            <a:off x="4353888" y="2611260"/>
            <a:ext cx="70299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ограничен предельный размер неустойки (штрафа, пени) по договору лизинга;</a:t>
            </a:r>
            <a:endParaRPr lang="ru-BY" sz="1500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165B4D73-5F33-4E16-BC97-84C0C9465F2B}"/>
              </a:ext>
            </a:extLst>
          </p:cNvPr>
          <p:cNvSpPr/>
          <p:nvPr/>
        </p:nvSpPr>
        <p:spPr>
          <a:xfrm>
            <a:off x="3576508" y="3251720"/>
            <a:ext cx="777380" cy="352338"/>
          </a:xfrm>
          <a:prstGeom prst="right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BA45A-638E-459C-A1DA-7591C83ACD94}"/>
              </a:ext>
            </a:extLst>
          </p:cNvPr>
          <p:cNvSpPr txBox="1"/>
          <p:nvPr/>
        </p:nvSpPr>
        <p:spPr>
          <a:xfrm>
            <a:off x="4353888" y="3036585"/>
            <a:ext cx="76927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определено, что не является основанием для расторжения договора лизинга нарушение лизингополучателем обязанности по уплате лизинговых платежей менее трех раз в течение срока лизинга; </a:t>
            </a:r>
            <a:endParaRPr lang="ru-BY" sz="1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31F0E-BAD6-4C2F-9D84-B3BD17DA5EC7}"/>
              </a:ext>
            </a:extLst>
          </p:cNvPr>
          <p:cNvSpPr txBox="1"/>
          <p:nvPr/>
        </p:nvSpPr>
        <p:spPr>
          <a:xfrm>
            <a:off x="4353888" y="3861526"/>
            <a:ext cx="76927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предусмотрены требования к лизингодателям раскрывать информацию о лизинговой деятельности, а также информировать физических лиц – лизингополучателей об условиях сделки;</a:t>
            </a:r>
            <a:endParaRPr lang="ru-BY" sz="1500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ADEE9300-7A06-4C95-A292-E508961F77BA}"/>
              </a:ext>
            </a:extLst>
          </p:cNvPr>
          <p:cNvSpPr/>
          <p:nvPr/>
        </p:nvSpPr>
        <p:spPr>
          <a:xfrm>
            <a:off x="3576508" y="5020527"/>
            <a:ext cx="777380" cy="352338"/>
          </a:xfrm>
          <a:prstGeom prst="right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EEEF9-711B-40BF-9920-3915A4F0E41D}"/>
              </a:ext>
            </a:extLst>
          </p:cNvPr>
          <p:cNvSpPr txBox="1"/>
          <p:nvPr/>
        </p:nvSpPr>
        <p:spPr>
          <a:xfrm>
            <a:off x="4353888" y="4804281"/>
            <a:ext cx="76927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установлены требование об указании в договоре лизинга случаев, при которых допускается односторонний отказ физического лица – лизингополучателя от исполнения договора лизинга, и порядок расчетов между сторонами при их наступлении;</a:t>
            </a:r>
            <a:endParaRPr lang="ru-BY" sz="1500" dirty="0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2CEEF476-245F-4A52-8460-1535C98C8F28}"/>
              </a:ext>
            </a:extLst>
          </p:cNvPr>
          <p:cNvSpPr/>
          <p:nvPr/>
        </p:nvSpPr>
        <p:spPr>
          <a:xfrm>
            <a:off x="3576508" y="4077772"/>
            <a:ext cx="777380" cy="352338"/>
          </a:xfrm>
          <a:prstGeom prst="right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A688F-9756-4921-9DEE-BFD1213002B1}"/>
              </a:ext>
            </a:extLst>
          </p:cNvPr>
          <p:cNvSpPr txBox="1"/>
          <p:nvPr/>
        </p:nvSpPr>
        <p:spPr>
          <a:xfrm>
            <a:off x="4353888" y="5747036"/>
            <a:ext cx="76927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установлено право гражданина на изменение сроков исполнения обязательств по договору лизинга в случае невозможности их исполнения при нахождении в трудной жизненной ситуации </a:t>
            </a:r>
            <a:endParaRPr lang="ru-BY" sz="1500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4617F969-DFC3-4010-B7C8-DA96251C11DC}"/>
              </a:ext>
            </a:extLst>
          </p:cNvPr>
          <p:cNvSpPr/>
          <p:nvPr/>
        </p:nvSpPr>
        <p:spPr>
          <a:xfrm>
            <a:off x="3576508" y="5963282"/>
            <a:ext cx="777380" cy="352338"/>
          </a:xfrm>
          <a:prstGeom prst="right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1693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5"/>
          <p:cNvSpPr>
            <a:spLocks noChangeArrowheads="1"/>
          </p:cNvSpPr>
          <p:nvPr/>
        </p:nvSpPr>
        <p:spPr bwMode="auto">
          <a:xfrm>
            <a:off x="2674937" y="3429000"/>
            <a:ext cx="68421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9" y="242150"/>
            <a:ext cx="9289032" cy="531573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Сущность договора лизинга и его особенности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105D7-1C29-4DCA-9E08-183BB5620D67}"/>
              </a:ext>
            </a:extLst>
          </p:cNvPr>
          <p:cNvSpPr txBox="1"/>
          <p:nvPr/>
        </p:nvSpPr>
        <p:spPr>
          <a:xfrm>
            <a:off x="119339" y="1391149"/>
            <a:ext cx="11908538" cy="1477328"/>
          </a:xfrm>
          <a:prstGeom prst="rect">
            <a:avLst/>
          </a:prstGeom>
          <a:noFill/>
          <a:ln w="19050">
            <a:solidFill>
              <a:srgbClr val="781E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636 Гражданского кодекса Республики Беларусь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договору финансовой аренды (лизинга) лизингодатель, являющийся юридическим лицом или индивидуальным предпринимателем, обязуется приобрести в собственность указанное лизингополучателем имущество у определенного им продавца (поставщика) и предоставить лизингополучателю это имущество, составляющее предмет договора финансовой аренды, за плату во временное владение и пользование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BEF11-41B4-4331-BD53-53140F7966C4}"/>
              </a:ext>
            </a:extLst>
          </p:cNvPr>
          <p:cNvSpPr txBox="1"/>
          <p:nvPr/>
        </p:nvSpPr>
        <p:spPr>
          <a:xfrm>
            <a:off x="3744685" y="3620192"/>
            <a:ext cx="4702629" cy="369332"/>
          </a:xfrm>
          <a:prstGeom prst="rect">
            <a:avLst/>
          </a:prstGeom>
          <a:solidFill>
            <a:srgbClr val="B892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особенности договора лизинга</a:t>
            </a:r>
            <a:endParaRPr lang="ru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7E420-6A5C-49BC-978D-2038F0EF0EDD}"/>
              </a:ext>
            </a:extLst>
          </p:cNvPr>
          <p:cNvSpPr txBox="1"/>
          <p:nvPr/>
        </p:nvSpPr>
        <p:spPr>
          <a:xfrm>
            <a:off x="6419221" y="4345236"/>
            <a:ext cx="5216770" cy="369332"/>
          </a:xfrm>
          <a:prstGeom prst="rect">
            <a:avLst/>
          </a:prstGeom>
          <a:noFill/>
          <a:ln w="19050">
            <a:solidFill>
              <a:srgbClr val="B892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сторон договора лизинга</a:t>
            </a:r>
            <a:endParaRPr lang="ru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DC08E-DEC3-4E54-AD0F-4537A69A9BE6}"/>
              </a:ext>
            </a:extLst>
          </p:cNvPr>
          <p:cNvSpPr txBox="1"/>
          <p:nvPr/>
        </p:nvSpPr>
        <p:spPr>
          <a:xfrm>
            <a:off x="857208" y="5089729"/>
            <a:ext cx="5216400" cy="369332"/>
          </a:xfrm>
          <a:prstGeom prst="rect">
            <a:avLst/>
          </a:prstGeom>
          <a:noFill/>
          <a:ln w="19050">
            <a:solidFill>
              <a:srgbClr val="B892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договора лизинга</a:t>
            </a:r>
            <a:endParaRPr lang="ru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CF818-A629-4D00-A245-790CF18CAC2A}"/>
              </a:ext>
            </a:extLst>
          </p:cNvPr>
          <p:cNvSpPr txBox="1"/>
          <p:nvPr/>
        </p:nvSpPr>
        <p:spPr>
          <a:xfrm>
            <a:off x="857208" y="4345236"/>
            <a:ext cx="5216400" cy="369332"/>
          </a:xfrm>
          <a:prstGeom prst="rect">
            <a:avLst/>
          </a:prstGeom>
          <a:noFill/>
          <a:ln w="19050">
            <a:solidFill>
              <a:srgbClr val="B892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договора лизинга</a:t>
            </a:r>
            <a:endParaRPr lang="ru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3239C-C271-48F9-BD94-FF8DC2000059}"/>
              </a:ext>
            </a:extLst>
          </p:cNvPr>
          <p:cNvSpPr txBox="1"/>
          <p:nvPr/>
        </p:nvSpPr>
        <p:spPr>
          <a:xfrm>
            <a:off x="6419221" y="5085845"/>
            <a:ext cx="5216770" cy="369332"/>
          </a:xfrm>
          <a:prstGeom prst="rect">
            <a:avLst/>
          </a:prstGeom>
          <a:noFill/>
          <a:ln w="19050">
            <a:solidFill>
              <a:srgbClr val="B892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продавца (поставщика) договора лизинга</a:t>
            </a:r>
            <a:endParaRPr lang="ru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B7F2D78-658B-4066-94D0-DADA1211AFF2}"/>
              </a:ext>
            </a:extLst>
          </p:cNvPr>
          <p:cNvCxnSpPr>
            <a:stCxn id="9" idx="2"/>
            <a:endCxn id="8" idx="0"/>
          </p:cNvCxnSpPr>
          <p:nvPr/>
        </p:nvCxnSpPr>
        <p:spPr>
          <a:xfrm>
            <a:off x="3465408" y="4714568"/>
            <a:ext cx="0" cy="375161"/>
          </a:xfrm>
          <a:prstGeom prst="straightConnector1">
            <a:avLst/>
          </a:prstGeom>
          <a:ln>
            <a:solidFill>
              <a:srgbClr val="B892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97DB139-2799-44DE-9F63-7106A0051B30}"/>
              </a:ext>
            </a:extLst>
          </p:cNvPr>
          <p:cNvCxnSpPr/>
          <p:nvPr/>
        </p:nvCxnSpPr>
        <p:spPr>
          <a:xfrm>
            <a:off x="9032194" y="4710684"/>
            <a:ext cx="0" cy="375161"/>
          </a:xfrm>
          <a:prstGeom prst="straightConnector1">
            <a:avLst/>
          </a:prstGeom>
          <a:ln>
            <a:solidFill>
              <a:srgbClr val="B892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1ECA238-1E5F-4219-BE9E-34AC211D335C}"/>
              </a:ext>
            </a:extLst>
          </p:cNvPr>
          <p:cNvCxnSpPr>
            <a:stCxn id="9" idx="3"/>
            <a:endCxn id="7" idx="1"/>
          </p:cNvCxnSpPr>
          <p:nvPr/>
        </p:nvCxnSpPr>
        <p:spPr>
          <a:xfrm>
            <a:off x="6073608" y="4529902"/>
            <a:ext cx="345613" cy="0"/>
          </a:xfrm>
          <a:prstGeom prst="straightConnector1">
            <a:avLst/>
          </a:prstGeom>
          <a:ln>
            <a:solidFill>
              <a:srgbClr val="B892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4242D18-615F-4B0D-996B-0F935C1FD634}"/>
              </a:ext>
            </a:extLst>
          </p:cNvPr>
          <p:cNvCxnSpPr/>
          <p:nvPr/>
        </p:nvCxnSpPr>
        <p:spPr>
          <a:xfrm>
            <a:off x="6061574" y="5270511"/>
            <a:ext cx="345613" cy="0"/>
          </a:xfrm>
          <a:prstGeom prst="straightConnector1">
            <a:avLst/>
          </a:prstGeom>
          <a:ln>
            <a:solidFill>
              <a:srgbClr val="B892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09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9" y="242150"/>
            <a:ext cx="9289032" cy="531573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договора лизинга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4A1212-04DF-4BA3-946E-B4E765963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r="1956"/>
          <a:stretch/>
        </p:blipFill>
        <p:spPr>
          <a:xfrm>
            <a:off x="275506" y="1168458"/>
            <a:ext cx="2854800" cy="17771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7A659C-2275-44AF-B644-3A3A09E90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80" y="1378672"/>
            <a:ext cx="1453118" cy="14531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35053AB-60E4-4E69-BAB1-56968F226F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2" y="5103872"/>
            <a:ext cx="2854974" cy="16059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CDBAAE-E35F-47E0-95E5-892F7F8E3C32}"/>
              </a:ext>
            </a:extLst>
          </p:cNvPr>
          <p:cNvSpPr txBox="1"/>
          <p:nvPr/>
        </p:nvSpPr>
        <p:spPr>
          <a:xfrm>
            <a:off x="6606773" y="1168458"/>
            <a:ext cx="5255773" cy="646331"/>
          </a:xfrm>
          <a:prstGeom prst="rect">
            <a:avLst/>
          </a:prstGeom>
          <a:noFill/>
          <a:ln w="19050">
            <a:solidFill>
              <a:srgbClr val="781E2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договора лизинга могут быть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непотребляемые вещи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3F5A48-5679-4E25-9AE3-484942DBB21E}"/>
              </a:ext>
            </a:extLst>
          </p:cNvPr>
          <p:cNvSpPr txBox="1"/>
          <p:nvPr/>
        </p:nvSpPr>
        <p:spPr>
          <a:xfrm>
            <a:off x="6606773" y="2105231"/>
            <a:ext cx="5255773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предписаниям статьи 637 Гражданского кодекса Республики Беларусь предметом лизинга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</a:t>
            </a:r>
            <a:r>
              <a:rPr lang="ru-RU" b="1" dirty="0">
                <a:solidFill>
                  <a:srgbClr val="0557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 и другие природные объекты</a:t>
            </a:r>
            <a:endParaRPr lang="ru-BY" b="1" dirty="0">
              <a:solidFill>
                <a:srgbClr val="0557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3B5D5FE3-6C53-45AB-8793-99E6F7CCD2F2}"/>
              </a:ext>
            </a:extLst>
          </p:cNvPr>
          <p:cNvSpPr/>
          <p:nvPr/>
        </p:nvSpPr>
        <p:spPr>
          <a:xfrm>
            <a:off x="8903063" y="3863716"/>
            <a:ext cx="663192" cy="753773"/>
          </a:xfrm>
          <a:prstGeom prst="down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F25622-600C-414C-A3A4-ADB4AF150167}"/>
              </a:ext>
            </a:extLst>
          </p:cNvPr>
          <p:cNvSpPr txBox="1"/>
          <p:nvPr/>
        </p:nvSpPr>
        <p:spPr>
          <a:xfrm>
            <a:off x="8409137" y="3351521"/>
            <a:ext cx="165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НО!</a:t>
            </a:r>
            <a:endParaRPr lang="ru-BY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6B3E40-7EA7-47B3-A05A-48CB6EB4952C}"/>
              </a:ext>
            </a:extLst>
          </p:cNvPr>
          <p:cNvSpPr txBox="1"/>
          <p:nvPr/>
        </p:nvSpPr>
        <p:spPr>
          <a:xfrm>
            <a:off x="6636447" y="4663450"/>
            <a:ext cx="5255773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принятием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Закона Республики Беларусь ”О лизинговой деятельности“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 имущества, передаваемого в лизинг, войдут </a:t>
            </a:r>
            <a:r>
              <a:rPr lang="ru-RU" b="1" dirty="0">
                <a:solidFill>
                  <a:srgbClr val="0557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расположены одноквартирный жилой дом или квартира</a:t>
            </a:r>
            <a:endParaRPr lang="ru-BY" dirty="0">
              <a:solidFill>
                <a:srgbClr val="0557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383453A-8BAC-4A70-A007-BBA82E8014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 r="35693" b="824"/>
          <a:stretch/>
        </p:blipFill>
        <p:spPr>
          <a:xfrm>
            <a:off x="4084159" y="5132413"/>
            <a:ext cx="1642818" cy="172558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D16CE1-DC19-41E2-B4ED-D4763C0C64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2" y="3097841"/>
            <a:ext cx="2854800" cy="18537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DB59CF9-F9E7-43AA-8C30-1F75921C90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20" y="3097841"/>
            <a:ext cx="2780696" cy="18537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657C598-1EB6-4607-A8B4-B24D760564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48" y="4024739"/>
            <a:ext cx="1355752" cy="10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8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89C72E-95FD-4B37-89EA-88AD53F0A1BA}"/>
              </a:ext>
            </a:extLst>
          </p:cNvPr>
          <p:cNvSpPr/>
          <p:nvPr/>
        </p:nvSpPr>
        <p:spPr>
          <a:xfrm>
            <a:off x="0" y="1085850"/>
            <a:ext cx="5789846" cy="57721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8" y="365632"/>
            <a:ext cx="9289032" cy="531573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Стороны договора лизинга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ED5B0-3B45-4B27-847D-88AF95964D4F}"/>
              </a:ext>
            </a:extLst>
          </p:cNvPr>
          <p:cNvSpPr txBox="1"/>
          <p:nvPr/>
        </p:nvSpPr>
        <p:spPr>
          <a:xfrm>
            <a:off x="214589" y="1293038"/>
            <a:ext cx="5348012" cy="2308324"/>
          </a:xfrm>
          <a:prstGeom prst="rect">
            <a:avLst/>
          </a:prstGeom>
          <a:noFill/>
          <a:ln w="19050">
            <a:solidFill>
              <a:srgbClr val="781E2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Лизингодатель</a:t>
            </a:r>
          </a:p>
          <a:p>
            <a:pPr marL="285750" indent="-285750" algn="ctr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 (включая банк, небанковскую кредитно-финансовую организацию);</a:t>
            </a:r>
          </a:p>
          <a:p>
            <a:pPr marL="285750" indent="-285750" algn="ctr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предприниматель;</a:t>
            </a:r>
          </a:p>
          <a:p>
            <a:pPr marL="285750" indent="-285750" algn="ctr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иностранное юридическое лицо, осуществляющее лизинговую деятельность в Республике Беларусь в соответствии с законодательством о лизинговой деятельности</a:t>
            </a:r>
            <a:endParaRPr lang="ru-BY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5AE58-C922-4E02-81E7-6243A4819552}"/>
              </a:ext>
            </a:extLst>
          </p:cNvPr>
          <p:cNvSpPr txBox="1"/>
          <p:nvPr/>
        </p:nvSpPr>
        <p:spPr>
          <a:xfrm>
            <a:off x="214589" y="3675145"/>
            <a:ext cx="5348012" cy="369332"/>
          </a:xfrm>
          <a:prstGeom prst="rect">
            <a:avLst/>
          </a:prstGeom>
          <a:noFill/>
          <a:ln w="19050">
            <a:solidFill>
              <a:srgbClr val="781E2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Лизингополучатель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F1F709-A539-4CF2-B6A6-9791AF3E6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" r="9622"/>
          <a:stretch/>
        </p:blipFill>
        <p:spPr>
          <a:xfrm>
            <a:off x="6021590" y="4004335"/>
            <a:ext cx="6060521" cy="2409825"/>
          </a:xfrm>
          <a:prstGeom prst="rect">
            <a:avLst/>
          </a:prstGeom>
          <a:ln w="19050"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C07F5A8-D965-4AD3-BB2E-9834510C1AC6}"/>
              </a:ext>
            </a:extLst>
          </p:cNvPr>
          <p:cNvSpPr txBox="1"/>
          <p:nvPr/>
        </p:nvSpPr>
        <p:spPr>
          <a:xfrm>
            <a:off x="117467" y="4637653"/>
            <a:ext cx="5536643" cy="369332"/>
          </a:xfrm>
          <a:prstGeom prst="rect">
            <a:avLst/>
          </a:prstGeom>
          <a:noFill/>
          <a:ln w="19050">
            <a:solidFill>
              <a:srgbClr val="781E2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предмета лизинга*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45CE0-043F-4BEA-A868-BA627D55753C}"/>
              </a:ext>
            </a:extLst>
          </p:cNvPr>
          <p:cNvSpPr/>
          <p:nvPr/>
        </p:nvSpPr>
        <p:spPr>
          <a:xfrm>
            <a:off x="117468" y="1200150"/>
            <a:ext cx="5536643" cy="2952750"/>
          </a:xfrm>
          <a:prstGeom prst="rect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D41C2E-49FF-4DAE-AA52-DA7743C92FE6}"/>
              </a:ext>
            </a:extLst>
          </p:cNvPr>
          <p:cNvSpPr txBox="1"/>
          <p:nvPr/>
        </p:nvSpPr>
        <p:spPr>
          <a:xfrm>
            <a:off x="126601" y="5010964"/>
            <a:ext cx="553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*не является стороной договора лизинга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EDD7E757-F7C6-4487-9015-969D7CFA46EF}"/>
              </a:ext>
            </a:extLst>
          </p:cNvPr>
          <p:cNvSpPr/>
          <p:nvPr/>
        </p:nvSpPr>
        <p:spPr>
          <a:xfrm>
            <a:off x="5944256" y="1648752"/>
            <a:ext cx="715074" cy="342900"/>
          </a:xfrm>
          <a:prstGeom prst="right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F603F00A-5CD9-47B0-BE04-CC64A30DF355}"/>
              </a:ext>
            </a:extLst>
          </p:cNvPr>
          <p:cNvSpPr/>
          <p:nvPr/>
        </p:nvSpPr>
        <p:spPr>
          <a:xfrm>
            <a:off x="5951182" y="3086100"/>
            <a:ext cx="715074" cy="342900"/>
          </a:xfrm>
          <a:prstGeom prst="right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EA8132-5E21-4E36-AA6A-5AE1BA349A3F}"/>
              </a:ext>
            </a:extLst>
          </p:cNvPr>
          <p:cNvSpPr txBox="1"/>
          <p:nvPr/>
        </p:nvSpPr>
        <p:spPr>
          <a:xfrm>
            <a:off x="6865692" y="1522363"/>
            <a:ext cx="5090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включено в реестр лизинговых организаций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заключает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 более договоров лизинга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одного календарного года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предметов лизинга, переданных по одному или нескольким договорам лизинга в одном календарном году, превышает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10 000 базовых величин</a:t>
            </a:r>
            <a:endParaRPr lang="ru-BY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3D9775-BE5B-4F71-BAC5-035AA7D506D4}"/>
              </a:ext>
            </a:extLst>
          </p:cNvPr>
          <p:cNvSpPr txBox="1"/>
          <p:nvPr/>
        </p:nvSpPr>
        <p:spPr>
          <a:xfrm>
            <a:off x="9134" y="5782772"/>
            <a:ext cx="5780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и юридические лица свободны в заключении договора, а условия договора определяются по усмотрению сторон в порядке и пределах, предусмотренных законодательством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D9E9BC-AAA8-46EB-BD8C-5D0CA694291D}"/>
              </a:ext>
            </a:extLst>
          </p:cNvPr>
          <p:cNvSpPr txBox="1"/>
          <p:nvPr/>
        </p:nvSpPr>
        <p:spPr>
          <a:xfrm>
            <a:off x="6021590" y="6389420"/>
            <a:ext cx="5983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лизинговых организаций (сайт Национального банка)</a:t>
            </a:r>
            <a:endParaRPr lang="ru-BY" sz="1600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5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8" y="365632"/>
            <a:ext cx="9289032" cy="531573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Обязанности лизингодателя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A5222DC-402A-411E-9060-633FEF710C0D}"/>
              </a:ext>
            </a:extLst>
          </p:cNvPr>
          <p:cNvGrpSpPr/>
          <p:nvPr/>
        </p:nvGrpSpPr>
        <p:grpSpPr>
          <a:xfrm>
            <a:off x="1503994" y="1222648"/>
            <a:ext cx="9184012" cy="2498594"/>
            <a:chOff x="1716749" y="1554596"/>
            <a:chExt cx="9184012" cy="24985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07F5A8-D965-4AD3-BB2E-9834510C1AC6}"/>
                </a:ext>
              </a:extLst>
            </p:cNvPr>
            <p:cNvSpPr txBox="1"/>
            <p:nvPr/>
          </p:nvSpPr>
          <p:spPr>
            <a:xfrm>
              <a:off x="1899110" y="3238710"/>
              <a:ext cx="3081600" cy="369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781E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Лизингодатель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6AA59D-F4CC-4FBC-8D50-170BED8BE464}"/>
                </a:ext>
              </a:extLst>
            </p:cNvPr>
            <p:cNvSpPr txBox="1"/>
            <p:nvPr/>
          </p:nvSpPr>
          <p:spPr>
            <a:xfrm>
              <a:off x="7211138" y="3238710"/>
              <a:ext cx="3081752" cy="369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781E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Лизингополучатель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58287B-FFC2-437F-80CD-F2E1BD97419A}"/>
                </a:ext>
              </a:extLst>
            </p:cNvPr>
            <p:cNvSpPr txBox="1"/>
            <p:nvPr/>
          </p:nvSpPr>
          <p:spPr>
            <a:xfrm>
              <a:off x="4555200" y="1554596"/>
              <a:ext cx="3081600" cy="369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781E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Продавец</a:t>
              </a:r>
            </a:p>
          </p:txBody>
        </p:sp>
        <p:sp>
          <p:nvSpPr>
            <p:cNvPr id="39" name="Стрелка: вверх-вниз 38">
              <a:extLst>
                <a:ext uri="{FF2B5EF4-FFF2-40B4-BE49-F238E27FC236}">
                  <a16:creationId xmlns:a16="http://schemas.microsoft.com/office/drawing/2014/main" id="{08A553A3-E74F-4C16-9044-03988AD01A98}"/>
                </a:ext>
              </a:extLst>
            </p:cNvPr>
            <p:cNvSpPr/>
            <p:nvPr/>
          </p:nvSpPr>
          <p:spPr>
            <a:xfrm rot="1947810">
              <a:off x="4444642" y="1962367"/>
              <a:ext cx="221114" cy="1237904"/>
            </a:xfrm>
            <a:prstGeom prst="upDownArrow">
              <a:avLst/>
            </a:prstGeom>
            <a:noFill/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40" name="Стрелка: вверх-вниз 39">
              <a:extLst>
                <a:ext uri="{FF2B5EF4-FFF2-40B4-BE49-F238E27FC236}">
                  <a16:creationId xmlns:a16="http://schemas.microsoft.com/office/drawing/2014/main" id="{EE02F017-219C-40AE-A9FA-C8BC3B07550D}"/>
                </a:ext>
              </a:extLst>
            </p:cNvPr>
            <p:cNvSpPr/>
            <p:nvPr/>
          </p:nvSpPr>
          <p:spPr>
            <a:xfrm rot="19652190" flipH="1">
              <a:off x="7526243" y="1962368"/>
              <a:ext cx="221114" cy="1237904"/>
            </a:xfrm>
            <a:prstGeom prst="upDownArrow">
              <a:avLst/>
            </a:prstGeom>
            <a:noFill/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3654C6-ECCF-4AB3-B6B6-892D88FB1972}"/>
                </a:ext>
              </a:extLst>
            </p:cNvPr>
            <p:cNvSpPr txBox="1"/>
            <p:nvPr/>
          </p:nvSpPr>
          <p:spPr>
            <a:xfrm>
              <a:off x="1716749" y="2314575"/>
              <a:ext cx="283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781E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Договор купли-продажи</a:t>
              </a:r>
              <a:endParaRPr lang="ru-BY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D5897D-2B74-4686-A55F-AAE21CA077E5}"/>
                </a:ext>
              </a:extLst>
            </p:cNvPr>
            <p:cNvSpPr txBox="1"/>
            <p:nvPr/>
          </p:nvSpPr>
          <p:spPr>
            <a:xfrm>
              <a:off x="8062311" y="2314575"/>
              <a:ext cx="283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 имущества</a:t>
              </a:r>
              <a:endParaRPr lang="ru-BY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Стрелка: вверх-вниз 42">
              <a:extLst>
                <a:ext uri="{FF2B5EF4-FFF2-40B4-BE49-F238E27FC236}">
                  <a16:creationId xmlns:a16="http://schemas.microsoft.com/office/drawing/2014/main" id="{15863610-6566-4822-92AE-1BC478B15792}"/>
                </a:ext>
              </a:extLst>
            </p:cNvPr>
            <p:cNvSpPr/>
            <p:nvPr/>
          </p:nvSpPr>
          <p:spPr>
            <a:xfrm rot="5400000">
              <a:off x="5974977" y="2804424"/>
              <a:ext cx="221114" cy="1237904"/>
            </a:xfrm>
            <a:prstGeom prst="upDownArrow">
              <a:avLst/>
            </a:prstGeom>
            <a:noFill/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82E33B-8927-4DE0-AA32-BAAAC872000F}"/>
                </a:ext>
              </a:extLst>
            </p:cNvPr>
            <p:cNvSpPr txBox="1"/>
            <p:nvPr/>
          </p:nvSpPr>
          <p:spPr>
            <a:xfrm>
              <a:off x="4676775" y="3683858"/>
              <a:ext cx="283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781E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Договор лизинга</a:t>
              </a:r>
              <a:endParaRPr lang="ru-BY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748AAFAF-F514-49D1-9053-AAC1B6AD6820}"/>
              </a:ext>
            </a:extLst>
          </p:cNvPr>
          <p:cNvSpPr/>
          <p:nvPr/>
        </p:nvSpPr>
        <p:spPr>
          <a:xfrm>
            <a:off x="3056830" y="3351910"/>
            <a:ext cx="286446" cy="478987"/>
          </a:xfrm>
          <a:prstGeom prst="down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E436EE-80A0-408A-B5F7-139AC0FEC05A}"/>
              </a:ext>
            </a:extLst>
          </p:cNvPr>
          <p:cNvSpPr txBox="1"/>
          <p:nvPr/>
        </p:nvSpPr>
        <p:spPr>
          <a:xfrm>
            <a:off x="281138" y="3980822"/>
            <a:ext cx="5529112" cy="2585323"/>
          </a:xfrm>
          <a:prstGeom prst="rect">
            <a:avLst/>
          </a:prstGeom>
          <a:noFill/>
          <a:ln w="19050">
            <a:solidFill>
              <a:srgbClr val="781E2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обязанности лизингодателя по договору лизинга, определяющие сущность лизинга:</a:t>
            </a:r>
          </a:p>
          <a:p>
            <a:pPr algn="ctr"/>
            <a:endParaRPr lang="ru-RU" sz="1800" b="1" dirty="0">
              <a:solidFill>
                <a:srgbClr val="781E2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приобрести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указанное лизингополучателем конкретное имущество у определенного продавца (поставщика);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передать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имущество лизингополучателю во временное владение и пользование (то есть в аренду)</a:t>
            </a:r>
            <a:endParaRPr lang="ru-BY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D32109-8CA5-4D78-BC38-05D818CC592B}"/>
              </a:ext>
            </a:extLst>
          </p:cNvPr>
          <p:cNvSpPr txBox="1"/>
          <p:nvPr/>
        </p:nvSpPr>
        <p:spPr>
          <a:xfrm rot="16200000">
            <a:off x="5499945" y="4934927"/>
            <a:ext cx="1302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BY" sz="2000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B6A794-3A8A-42E0-919F-44EE471A5956}"/>
              </a:ext>
            </a:extLst>
          </p:cNvPr>
          <p:cNvSpPr txBox="1"/>
          <p:nvPr/>
        </p:nvSpPr>
        <p:spPr>
          <a:xfrm>
            <a:off x="6491731" y="4292560"/>
            <a:ext cx="5600700" cy="646331"/>
          </a:xfrm>
          <a:prstGeom prst="rect">
            <a:avLst/>
          </a:prstGeom>
          <a:solidFill>
            <a:schemeClr val="bg2"/>
          </a:solidFill>
          <a:ln w="19050">
            <a:solidFill>
              <a:srgbClr val="781E2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течение срока лизинга право собственности на предмет лизинга </a:t>
            </a:r>
            <a:r>
              <a:rPr lang="ru-RU" sz="18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принадлежит лизингодателю</a:t>
            </a:r>
            <a:endParaRPr lang="ru-BY" b="1" dirty="0">
              <a:solidFill>
                <a:srgbClr val="781E2D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5A6F97-C5ED-4EA9-AED7-BBD62B237037}"/>
              </a:ext>
            </a:extLst>
          </p:cNvPr>
          <p:cNvSpPr txBox="1"/>
          <p:nvPr/>
        </p:nvSpPr>
        <p:spPr>
          <a:xfrm>
            <a:off x="6491731" y="5134983"/>
            <a:ext cx="5600700" cy="1200329"/>
          </a:xfrm>
          <a:prstGeom prst="rect">
            <a:avLst/>
          </a:prstGeom>
          <a:solidFill>
            <a:schemeClr val="bg2"/>
          </a:solidFill>
          <a:ln w="19050">
            <a:solidFill>
              <a:srgbClr val="781E2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заключения с гражданином договора лизинга лизингодатель обязан предоставить ему </a:t>
            </a:r>
            <a:r>
              <a:rPr lang="ru-RU" sz="18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информацию о возможных условиях лизинга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объеме и порядке, определенных Национальным банком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1643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8" y="365632"/>
            <a:ext cx="9289032" cy="531573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Обязательство лизингополучателя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A5222DC-402A-411E-9060-633FEF710C0D}"/>
              </a:ext>
            </a:extLst>
          </p:cNvPr>
          <p:cNvGrpSpPr/>
          <p:nvPr/>
        </p:nvGrpSpPr>
        <p:grpSpPr>
          <a:xfrm>
            <a:off x="1503994" y="1222648"/>
            <a:ext cx="9184012" cy="2421875"/>
            <a:chOff x="1716749" y="1554596"/>
            <a:chExt cx="9184012" cy="24218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07F5A8-D965-4AD3-BB2E-9834510C1AC6}"/>
                </a:ext>
              </a:extLst>
            </p:cNvPr>
            <p:cNvSpPr txBox="1"/>
            <p:nvPr/>
          </p:nvSpPr>
          <p:spPr>
            <a:xfrm>
              <a:off x="1899110" y="3238710"/>
              <a:ext cx="3081600" cy="369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781E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Лизингодатель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6AA59D-F4CC-4FBC-8D50-170BED8BE464}"/>
                </a:ext>
              </a:extLst>
            </p:cNvPr>
            <p:cNvSpPr txBox="1"/>
            <p:nvPr/>
          </p:nvSpPr>
          <p:spPr>
            <a:xfrm>
              <a:off x="7211138" y="3238710"/>
              <a:ext cx="3081752" cy="369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781E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Лизингополучатель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58287B-FFC2-437F-80CD-F2E1BD97419A}"/>
                </a:ext>
              </a:extLst>
            </p:cNvPr>
            <p:cNvSpPr txBox="1"/>
            <p:nvPr/>
          </p:nvSpPr>
          <p:spPr>
            <a:xfrm>
              <a:off x="4555200" y="1554596"/>
              <a:ext cx="3081600" cy="369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781E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Продавец</a:t>
              </a:r>
            </a:p>
          </p:txBody>
        </p:sp>
        <p:sp>
          <p:nvSpPr>
            <p:cNvPr id="39" name="Стрелка: вверх-вниз 38">
              <a:extLst>
                <a:ext uri="{FF2B5EF4-FFF2-40B4-BE49-F238E27FC236}">
                  <a16:creationId xmlns:a16="http://schemas.microsoft.com/office/drawing/2014/main" id="{08A553A3-E74F-4C16-9044-03988AD01A98}"/>
                </a:ext>
              </a:extLst>
            </p:cNvPr>
            <p:cNvSpPr/>
            <p:nvPr/>
          </p:nvSpPr>
          <p:spPr>
            <a:xfrm rot="1947810">
              <a:off x="4444642" y="1962367"/>
              <a:ext cx="221114" cy="1237904"/>
            </a:xfrm>
            <a:prstGeom prst="upDownArrow">
              <a:avLst/>
            </a:prstGeom>
            <a:noFill/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40" name="Стрелка: вверх-вниз 39">
              <a:extLst>
                <a:ext uri="{FF2B5EF4-FFF2-40B4-BE49-F238E27FC236}">
                  <a16:creationId xmlns:a16="http://schemas.microsoft.com/office/drawing/2014/main" id="{EE02F017-219C-40AE-A9FA-C8BC3B07550D}"/>
                </a:ext>
              </a:extLst>
            </p:cNvPr>
            <p:cNvSpPr/>
            <p:nvPr/>
          </p:nvSpPr>
          <p:spPr>
            <a:xfrm rot="19652190" flipH="1">
              <a:off x="7526243" y="1962368"/>
              <a:ext cx="221114" cy="1237904"/>
            </a:xfrm>
            <a:prstGeom prst="upDownArrow">
              <a:avLst/>
            </a:prstGeom>
            <a:noFill/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3654C6-ECCF-4AB3-B6B6-892D88FB1972}"/>
                </a:ext>
              </a:extLst>
            </p:cNvPr>
            <p:cNvSpPr txBox="1"/>
            <p:nvPr/>
          </p:nvSpPr>
          <p:spPr>
            <a:xfrm>
              <a:off x="1716749" y="2314575"/>
              <a:ext cx="283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781E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Договор купли-продажи</a:t>
              </a:r>
              <a:endParaRPr lang="ru-BY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D5897D-2B74-4686-A55F-AAE21CA077E5}"/>
                </a:ext>
              </a:extLst>
            </p:cNvPr>
            <p:cNvSpPr txBox="1"/>
            <p:nvPr/>
          </p:nvSpPr>
          <p:spPr>
            <a:xfrm>
              <a:off x="8062311" y="2314575"/>
              <a:ext cx="283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 имущества</a:t>
              </a:r>
              <a:endParaRPr lang="ru-BY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Стрелка: вверх-вниз 42">
              <a:extLst>
                <a:ext uri="{FF2B5EF4-FFF2-40B4-BE49-F238E27FC236}">
                  <a16:creationId xmlns:a16="http://schemas.microsoft.com/office/drawing/2014/main" id="{15863610-6566-4822-92AE-1BC478B15792}"/>
                </a:ext>
              </a:extLst>
            </p:cNvPr>
            <p:cNvSpPr/>
            <p:nvPr/>
          </p:nvSpPr>
          <p:spPr>
            <a:xfrm rot="5400000">
              <a:off x="5974977" y="2804424"/>
              <a:ext cx="221114" cy="1237904"/>
            </a:xfrm>
            <a:prstGeom prst="upDownArrow">
              <a:avLst/>
            </a:prstGeom>
            <a:noFill/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82E33B-8927-4DE0-AA32-BAAAC872000F}"/>
                </a:ext>
              </a:extLst>
            </p:cNvPr>
            <p:cNvSpPr txBox="1"/>
            <p:nvPr/>
          </p:nvSpPr>
          <p:spPr>
            <a:xfrm>
              <a:off x="4666309" y="3607139"/>
              <a:ext cx="283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781E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Договор лизинга</a:t>
              </a:r>
              <a:endParaRPr lang="ru-BY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748AAFAF-F514-49D1-9053-AAC1B6AD6820}"/>
              </a:ext>
            </a:extLst>
          </p:cNvPr>
          <p:cNvSpPr/>
          <p:nvPr/>
        </p:nvSpPr>
        <p:spPr>
          <a:xfrm>
            <a:off x="8396036" y="3351911"/>
            <a:ext cx="286325" cy="369332"/>
          </a:xfrm>
          <a:prstGeom prst="downArrow">
            <a:avLst/>
          </a:prstGeom>
          <a:noFill/>
          <a:ln>
            <a:solidFill>
              <a:srgbClr val="78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E436EE-80A0-408A-B5F7-139AC0FEC05A}"/>
              </a:ext>
            </a:extLst>
          </p:cNvPr>
          <p:cNvSpPr txBox="1"/>
          <p:nvPr/>
        </p:nvSpPr>
        <p:spPr>
          <a:xfrm>
            <a:off x="6254535" y="3830897"/>
            <a:ext cx="5645486" cy="1754326"/>
          </a:xfrm>
          <a:prstGeom prst="rect">
            <a:avLst/>
          </a:prstGeom>
          <a:noFill/>
          <a:ln w="19050">
            <a:solidFill>
              <a:srgbClr val="781E2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Основное обязательство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– уплата лизинговых платежей, которые являются платой лизингодателю за временное владение и пользование предметом лизинга</a:t>
            </a:r>
          </a:p>
          <a:p>
            <a:pPr algn="ctr"/>
            <a:endParaRPr lang="ru-RU" dirty="0">
              <a:latin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</a:rPr>
              <a:t>Обязательство оплатить </a:t>
            </a:r>
            <a:r>
              <a:rPr lang="ru-RU" dirty="0">
                <a:latin typeface="Times New Roman" panose="02020603050405020304" pitchFamily="18" charset="0"/>
              </a:rPr>
              <a:t>стоимость приобретаемого имущества </a:t>
            </a:r>
            <a:r>
              <a:rPr lang="ru-RU" b="1" dirty="0">
                <a:solidFill>
                  <a:srgbClr val="781E2D"/>
                </a:solidFill>
                <a:latin typeface="Times New Roman" panose="02020603050405020304" pitchFamily="18" charset="0"/>
              </a:rPr>
              <a:t>ОТСУТСТВУЕТ</a:t>
            </a:r>
            <a:endParaRPr lang="ru-BY" b="1" dirty="0">
              <a:solidFill>
                <a:srgbClr val="781E2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B4321-6FB6-45BA-8647-6DC6E93568C3}"/>
              </a:ext>
            </a:extLst>
          </p:cNvPr>
          <p:cNvSpPr txBox="1"/>
          <p:nvPr/>
        </p:nvSpPr>
        <p:spPr>
          <a:xfrm>
            <a:off x="291979" y="3730799"/>
            <a:ext cx="56454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Лизинговые платежи определяются по соглашению сторон с учетом сумм</a:t>
            </a:r>
            <a:r>
              <a:rPr lang="ru-RU" sz="1600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 (дохода) лизингодателя;</a:t>
            </a:r>
          </a:p>
          <a:p>
            <a:pPr marL="285750" indent="-285750" algn="just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или частично возмещающих инвестиционные расходы лизингодателя, с учетом которых определена стоимость предмета лизинга;</a:t>
            </a:r>
          </a:p>
          <a:p>
            <a:pPr marL="285750" indent="-285750" algn="just">
              <a:buClr>
                <a:srgbClr val="781E2D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или частично возмещающих иные инвестиционные расходы лизингодателя.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55257B-AA57-4285-888D-FE4873E23182}"/>
              </a:ext>
            </a:extLst>
          </p:cNvPr>
          <p:cNvSpPr txBox="1"/>
          <p:nvPr/>
        </p:nvSpPr>
        <p:spPr>
          <a:xfrm>
            <a:off x="377482" y="5817300"/>
            <a:ext cx="11522539" cy="830997"/>
          </a:xfrm>
          <a:prstGeom prst="rect">
            <a:avLst/>
          </a:prstGeom>
          <a:solidFill>
            <a:schemeClr val="bg2"/>
          </a:solidFill>
          <a:ln w="19050">
            <a:solidFill>
              <a:srgbClr val="781E2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Сумма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лизинговых платежей не может быть </a:t>
            </a:r>
            <a:r>
              <a:rPr lang="ru-RU" sz="16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более двукратной суммы стоимости предмета лизинга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если договор имеет срок лизинга более 1 года (за исключением договора лизинга жилого помещения)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</a:rPr>
              <a:t>Размер неустойки (штрафа, пени)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</a:rPr>
              <a:t>не может превышать половину суммы стоимости предмета лизинга</a:t>
            </a:r>
            <a:endParaRPr lang="ru-BY" sz="1600" b="1" dirty="0">
              <a:solidFill>
                <a:srgbClr val="781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02A5C9-961A-4207-8A3F-B6A8082748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7083" r="14028" b="5332"/>
          <a:stretch/>
        </p:blipFill>
        <p:spPr>
          <a:xfrm>
            <a:off x="10847709" y="4618238"/>
            <a:ext cx="1344291" cy="1677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8" y="365632"/>
            <a:ext cx="9289032" cy="531573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1 заключения договора лизинга гражданином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B413D8-084F-484D-A178-7B451F495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34" y="1158905"/>
            <a:ext cx="1549962" cy="15499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249953-6DEA-482B-8FED-B9D0146C7A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1" b="22500"/>
          <a:stretch/>
        </p:blipFill>
        <p:spPr>
          <a:xfrm>
            <a:off x="5131881" y="1491366"/>
            <a:ext cx="2096208" cy="107721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FEF6F41-5FD0-4433-8376-6C3B0C4363F3}"/>
              </a:ext>
            </a:extLst>
          </p:cNvPr>
          <p:cNvGrpSpPr/>
          <p:nvPr/>
        </p:nvGrpSpPr>
        <p:grpSpPr>
          <a:xfrm>
            <a:off x="119338" y="1764570"/>
            <a:ext cx="457200" cy="457200"/>
            <a:chOff x="419101" y="1952626"/>
            <a:chExt cx="457200" cy="457200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C07E3B90-4348-45E9-A29D-CE5D00CF7431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535745-D765-4E94-B323-B96F50D4A89C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A7D7E8-E975-4196-930C-293CCFD40EDF}"/>
              </a:ext>
            </a:extLst>
          </p:cNvPr>
          <p:cNvSpPr txBox="1"/>
          <p:nvPr/>
        </p:nvSpPr>
        <p:spPr>
          <a:xfrm>
            <a:off x="603053" y="1449151"/>
            <a:ext cx="3716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присмотрел в автосалоне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 автомобиль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стабильный заработок у гражданина есть, а нужной суммы денег – нет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50A72CF-A73A-47A3-ADA5-AF091F93A926}"/>
              </a:ext>
            </a:extLst>
          </p:cNvPr>
          <p:cNvGrpSpPr/>
          <p:nvPr/>
        </p:nvGrpSpPr>
        <p:grpSpPr>
          <a:xfrm>
            <a:off x="7304849" y="1759160"/>
            <a:ext cx="457200" cy="457200"/>
            <a:chOff x="419101" y="1952626"/>
            <a:chExt cx="457200" cy="457200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66915A0-CE09-4679-A7AC-36CB6B2757D8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8D2E93-AB2F-4521-8EFA-447312151651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70C913C-18EB-4257-BB16-3679FE2F09B2}"/>
              </a:ext>
            </a:extLst>
          </p:cNvPr>
          <p:cNvSpPr txBox="1"/>
          <p:nvPr/>
        </p:nvSpPr>
        <p:spPr>
          <a:xfrm>
            <a:off x="7788564" y="1604960"/>
            <a:ext cx="303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обращается в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лизинговую организацию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заявкой на заключение договора лизинга 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638EDB-78FB-49A5-861E-69CD6DC67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09" y="1283525"/>
            <a:ext cx="1224953" cy="1224953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744F3D9-566C-4328-9223-9F8DA777D160}"/>
              </a:ext>
            </a:extLst>
          </p:cNvPr>
          <p:cNvGrpSpPr/>
          <p:nvPr/>
        </p:nvGrpSpPr>
        <p:grpSpPr>
          <a:xfrm>
            <a:off x="119338" y="3459132"/>
            <a:ext cx="457200" cy="457200"/>
            <a:chOff x="419101" y="1952626"/>
            <a:chExt cx="457200" cy="457200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1EDD29D-9432-4FFE-A751-A67194FD1CDE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18B32C-9551-47E6-A8B3-CB4B391FA9FB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0DC5A76-DDB0-4C0B-9219-A3507E0C6235}"/>
              </a:ext>
            </a:extLst>
          </p:cNvPr>
          <p:cNvSpPr txBox="1"/>
          <p:nvPr/>
        </p:nvSpPr>
        <p:spPr>
          <a:xfrm>
            <a:off x="603053" y="3143713"/>
            <a:ext cx="3762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Лизинговая организация осуществляет оценку платежеспособности гражданина (в том числе с использованием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ликвидности предмета лизинга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64949D-34E3-4716-A8A2-387FE32B62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3" r="25846"/>
          <a:stretch/>
        </p:blipFill>
        <p:spPr>
          <a:xfrm>
            <a:off x="5268014" y="2970567"/>
            <a:ext cx="1160744" cy="1246481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E89DC7E4-3252-4D4D-8256-6D9D27D19DE7}"/>
              </a:ext>
            </a:extLst>
          </p:cNvPr>
          <p:cNvGrpSpPr/>
          <p:nvPr/>
        </p:nvGrpSpPr>
        <p:grpSpPr>
          <a:xfrm>
            <a:off x="7331364" y="3425177"/>
            <a:ext cx="457200" cy="457200"/>
            <a:chOff x="419101" y="1952626"/>
            <a:chExt cx="457200" cy="457200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DEF1078B-ED9D-4711-BB07-2C649F60E659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01D3E4-CB6F-4F96-943A-6CF183067D7E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72C57D5-5CD4-41C3-BF7C-0BD0E38FEBC9}"/>
              </a:ext>
            </a:extLst>
          </p:cNvPr>
          <p:cNvSpPr txBox="1"/>
          <p:nvPr/>
        </p:nvSpPr>
        <p:spPr>
          <a:xfrm>
            <a:off x="7788564" y="3217580"/>
            <a:ext cx="303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принятия лизингодателем положительного решения с лизингополучателем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договор лизинга</a:t>
            </a:r>
            <a:endParaRPr lang="ru-BY" sz="1600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D9EEE28-A97A-403D-AF90-582EB164F1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"/>
          <a:stretch/>
        </p:blipFill>
        <p:spPr>
          <a:xfrm>
            <a:off x="10989728" y="3143712"/>
            <a:ext cx="1198438" cy="1224953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995B6133-27D1-4D30-B755-68589BD47AD7}"/>
              </a:ext>
            </a:extLst>
          </p:cNvPr>
          <p:cNvGrpSpPr/>
          <p:nvPr/>
        </p:nvGrpSpPr>
        <p:grpSpPr>
          <a:xfrm>
            <a:off x="119338" y="5153694"/>
            <a:ext cx="457200" cy="457200"/>
            <a:chOff x="419101" y="1952626"/>
            <a:chExt cx="457200" cy="457200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B95B5A07-58FB-4155-BF1B-1952D2870032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0061F6B-4D96-4C0C-A8C3-21075B75310E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EC84E5B-CF98-443E-BCC6-7134899213A8}"/>
              </a:ext>
            </a:extLst>
          </p:cNvPr>
          <p:cNvSpPr txBox="1"/>
          <p:nvPr/>
        </p:nvSpPr>
        <p:spPr>
          <a:xfrm>
            <a:off x="576537" y="4919684"/>
            <a:ext cx="378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заключенного договора лизинга (то есть после его подписания) лизингодатель за свои средства приобретает у продавца автомобиль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EC3DC8BB-1529-4ECF-8DB8-D7BFD25186DE}"/>
              </a:ext>
            </a:extLst>
          </p:cNvPr>
          <p:cNvGrpSpPr/>
          <p:nvPr/>
        </p:nvGrpSpPr>
        <p:grpSpPr>
          <a:xfrm>
            <a:off x="7325131" y="5148284"/>
            <a:ext cx="457200" cy="457200"/>
            <a:chOff x="419101" y="1952626"/>
            <a:chExt cx="457200" cy="457200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BE9F4AC6-3AFA-460B-ABA4-CED156F58412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2D4BF61-9EC4-4C49-9814-FAAA66EE4052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97DE7CE-3495-4E0A-89BF-572C358D0851}"/>
              </a:ext>
            </a:extLst>
          </p:cNvPr>
          <p:cNvSpPr txBox="1"/>
          <p:nvPr/>
        </p:nvSpPr>
        <p:spPr>
          <a:xfrm>
            <a:off x="7772188" y="4672343"/>
            <a:ext cx="3065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приобретения автомобиля в собственность лизинговая организация передает это имущество во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владение и пользование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95F12A5-45FA-4BE6-BB77-87EDB70FCB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98" y="4594972"/>
            <a:ext cx="1696396" cy="16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6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E085F-DC3E-3CE1-1E2B-408F16FD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F3573F7-F728-32A5-8FEC-143215355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7083" r="14028" b="5332"/>
          <a:stretch/>
        </p:blipFill>
        <p:spPr>
          <a:xfrm>
            <a:off x="10847709" y="4618238"/>
            <a:ext cx="1344291" cy="16778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027E4-97EA-EF97-8E96-A90C9D63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8" y="365632"/>
            <a:ext cx="9289032" cy="531573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2 заключения договора лизинга гражданином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70E65-F2B9-8060-41DE-4F7FB8CF0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34" y="1158905"/>
            <a:ext cx="1549962" cy="1549962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27038AB-A4CF-7334-5263-E686C59E3FDA}"/>
              </a:ext>
            </a:extLst>
          </p:cNvPr>
          <p:cNvGrpSpPr/>
          <p:nvPr/>
        </p:nvGrpSpPr>
        <p:grpSpPr>
          <a:xfrm>
            <a:off x="101278" y="1399495"/>
            <a:ext cx="457200" cy="457200"/>
            <a:chOff x="419101" y="1952626"/>
            <a:chExt cx="457200" cy="457200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0D5A0A2-4F15-15FA-1A18-EE62D4688A15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8B87DF-B116-D940-7664-56812FB796EA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6EED562-9E00-DD89-8F64-6B419862AC75}"/>
              </a:ext>
            </a:extLst>
          </p:cNvPr>
          <p:cNvSpPr txBox="1"/>
          <p:nvPr/>
        </p:nvSpPr>
        <p:spPr>
          <a:xfrm>
            <a:off x="613040" y="1260996"/>
            <a:ext cx="371698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присмотрел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стабильный заработок у гражданина есть, а нужной суммы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 – нет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58E81A1-8ED4-752B-144A-00C08E709D55}"/>
              </a:ext>
            </a:extLst>
          </p:cNvPr>
          <p:cNvGrpSpPr/>
          <p:nvPr/>
        </p:nvGrpSpPr>
        <p:grpSpPr>
          <a:xfrm>
            <a:off x="6583804" y="1330887"/>
            <a:ext cx="457200" cy="457200"/>
            <a:chOff x="419101" y="1952626"/>
            <a:chExt cx="457200" cy="457200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1568F54-DEA3-E752-F9AF-E63C8166403D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6F7527-B3AD-828A-D543-76BF1A87A286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CC27E92-EBB3-7940-4F92-E4E48855306E}"/>
              </a:ext>
            </a:extLst>
          </p:cNvPr>
          <p:cNvSpPr txBox="1"/>
          <p:nvPr/>
        </p:nvSpPr>
        <p:spPr>
          <a:xfrm>
            <a:off x="7149481" y="1273012"/>
            <a:ext cx="355345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обращается в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лизинговую организацию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заявкой на заключение договора лизинга 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4A92BE-5A37-7E54-7F60-2F35CB193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53" y="1273012"/>
            <a:ext cx="819593" cy="1224953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58EF043-DFD8-CFBB-F764-86728882C819}"/>
              </a:ext>
            </a:extLst>
          </p:cNvPr>
          <p:cNvGrpSpPr/>
          <p:nvPr/>
        </p:nvGrpSpPr>
        <p:grpSpPr>
          <a:xfrm>
            <a:off x="99401" y="2379011"/>
            <a:ext cx="457200" cy="457200"/>
            <a:chOff x="419101" y="1952626"/>
            <a:chExt cx="457200" cy="457200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442284E-B3B0-F11C-F62B-29FAE7B350CC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6B5E4A-8860-D7C5-2034-F1B2FF55F176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7BF2AC6-6AEB-6E2F-93CE-3ED05AC6C0FD}"/>
              </a:ext>
            </a:extLst>
          </p:cNvPr>
          <p:cNvSpPr txBox="1"/>
          <p:nvPr/>
        </p:nvSpPr>
        <p:spPr>
          <a:xfrm>
            <a:off x="620889" y="2383262"/>
            <a:ext cx="3762356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Лизинговая организация осуществляет оценку платежеспособности гражданина (в том числе с использованием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 финансового покрытия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ликвидности предмета лизинга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353F85-C053-AA2F-7B04-9A5CE77110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3" r="25846"/>
          <a:stretch/>
        </p:blipFill>
        <p:spPr>
          <a:xfrm>
            <a:off x="4742602" y="2738307"/>
            <a:ext cx="1160744" cy="1246481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98DF82C-90E4-1C56-EE25-B67A4039BAEE}"/>
              </a:ext>
            </a:extLst>
          </p:cNvPr>
          <p:cNvGrpSpPr/>
          <p:nvPr/>
        </p:nvGrpSpPr>
        <p:grpSpPr>
          <a:xfrm>
            <a:off x="6615454" y="2237459"/>
            <a:ext cx="457200" cy="457200"/>
            <a:chOff x="419101" y="1952626"/>
            <a:chExt cx="457200" cy="457200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3403E9F3-2C09-CDCD-CF15-2A811E14B47D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07B7B0-8A9A-D713-3D7B-C736054505EA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1A8403A-4BDA-3049-97D2-D85FF5FCDECD}"/>
              </a:ext>
            </a:extLst>
          </p:cNvPr>
          <p:cNvSpPr txBox="1"/>
          <p:nvPr/>
        </p:nvSpPr>
        <p:spPr>
          <a:xfrm>
            <a:off x="7171086" y="2117679"/>
            <a:ext cx="3469208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принятия лизингодателем положительного решения с лизингополучателем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договор лизинга жилого помещения</a:t>
            </a:r>
            <a:endParaRPr lang="ru-BY" sz="1600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3D9476-E06C-C8D9-38C2-3C23FB4CCA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"/>
          <a:stretch/>
        </p:blipFill>
        <p:spPr>
          <a:xfrm>
            <a:off x="10971892" y="2875070"/>
            <a:ext cx="1198438" cy="1224953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6684388-4354-04C6-BF44-37F0BDDBEA20}"/>
              </a:ext>
            </a:extLst>
          </p:cNvPr>
          <p:cNvGrpSpPr/>
          <p:nvPr/>
        </p:nvGrpSpPr>
        <p:grpSpPr>
          <a:xfrm>
            <a:off x="119112" y="3575706"/>
            <a:ext cx="457200" cy="457200"/>
            <a:chOff x="419101" y="1952626"/>
            <a:chExt cx="457200" cy="457200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153D4DF5-9F9F-DEC7-64CC-949A0FCE6D9A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A9214BA-0553-D0D7-6C79-5C5AF758C746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391D892-BDEE-956F-C43E-BC06C9514AA5}"/>
              </a:ext>
            </a:extLst>
          </p:cNvPr>
          <p:cNvSpPr txBox="1"/>
          <p:nvPr/>
        </p:nvSpPr>
        <p:spPr>
          <a:xfrm>
            <a:off x="610996" y="3550723"/>
            <a:ext cx="378887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заключенного договора лизинга (то есть после его подписания) лизингодатель за свои средства приобретает у продавца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квартиру</a:t>
            </a:r>
            <a:endParaRPr lang="ru-BY" sz="1600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680502A-955C-512E-BF61-CF280BD9D1C2}"/>
              </a:ext>
            </a:extLst>
          </p:cNvPr>
          <p:cNvGrpSpPr/>
          <p:nvPr/>
        </p:nvGrpSpPr>
        <p:grpSpPr>
          <a:xfrm>
            <a:off x="6610319" y="3364700"/>
            <a:ext cx="457200" cy="457200"/>
            <a:chOff x="419101" y="1952626"/>
            <a:chExt cx="457200" cy="457200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52F69DC5-9426-AE55-F634-1778FAA73E74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02CDC1-7CC4-EC61-E992-D0D036E996FB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59BFFF4-CE93-2B83-7B66-70BA779F37C3}"/>
              </a:ext>
            </a:extLst>
          </p:cNvPr>
          <p:cNvSpPr txBox="1"/>
          <p:nvPr/>
        </p:nvSpPr>
        <p:spPr>
          <a:xfrm>
            <a:off x="610997" y="4573836"/>
            <a:ext cx="371698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приобретения квартиры в собственность лизинговая организация передает это имущество во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владение и пользование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5E56B-2707-941F-2628-C4FBD595BC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44" y="4149134"/>
            <a:ext cx="1696396" cy="1696396"/>
          </a:xfrm>
          <a:prstGeom prst="rect">
            <a:avLst/>
          </a:prstGeom>
        </p:spPr>
      </p:pic>
      <p:pic>
        <p:nvPicPr>
          <p:cNvPr id="4" name="Рисунок 3" descr="Городская панорама с Эмпайр-стейт-билдинг на заднем плане">
            <a:extLst>
              <a:ext uri="{FF2B5EF4-FFF2-40B4-BE49-F238E27FC236}">
                <a16:creationId xmlns:a16="http://schemas.microsoft.com/office/drawing/2014/main" id="{9908F9C0-EAE2-E0F1-8BB8-EDEB09043B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86" y="1273013"/>
            <a:ext cx="1291962" cy="1193046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0F324FD-80CA-182B-5DF9-9369D78D5E9B}"/>
              </a:ext>
            </a:extLst>
          </p:cNvPr>
          <p:cNvGrpSpPr/>
          <p:nvPr/>
        </p:nvGrpSpPr>
        <p:grpSpPr>
          <a:xfrm>
            <a:off x="119112" y="4675649"/>
            <a:ext cx="457200" cy="457200"/>
            <a:chOff x="419101" y="1952626"/>
            <a:chExt cx="457200" cy="4572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6844CBF-7571-BDAE-75C3-3CA52AF2AD4D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26B400-7B91-7437-98E4-22763DCA8A13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A1B5D7-3D45-DD6A-EFC6-5BC970BC9C19}"/>
              </a:ext>
            </a:extLst>
          </p:cNvPr>
          <p:cNvSpPr txBox="1"/>
          <p:nvPr/>
        </p:nvSpPr>
        <p:spPr>
          <a:xfrm>
            <a:off x="7185310" y="3332093"/>
            <a:ext cx="3517628" cy="16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лизинга жилого помещения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7 рабочих дней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местном исполнительном и распорядительном органе</a:t>
            </a:r>
          </a:p>
          <a:p>
            <a:pPr algn="just">
              <a:lnSpc>
                <a:spcPts val="17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подлежат регистрации все допсоглашения к нему, в том числе если меняется состав членов семьи 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7317C13-4090-5030-2319-68346320482D}"/>
              </a:ext>
            </a:extLst>
          </p:cNvPr>
          <p:cNvGrpSpPr/>
          <p:nvPr/>
        </p:nvGrpSpPr>
        <p:grpSpPr>
          <a:xfrm>
            <a:off x="127280" y="5655681"/>
            <a:ext cx="457200" cy="457200"/>
            <a:chOff x="419101" y="1952626"/>
            <a:chExt cx="457200" cy="4572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AA11A2B-C2D6-3CB1-0977-471A1C7C9D9B}"/>
                </a:ext>
              </a:extLst>
            </p:cNvPr>
            <p:cNvSpPr/>
            <p:nvPr/>
          </p:nvSpPr>
          <p:spPr>
            <a:xfrm>
              <a:off x="419101" y="1952626"/>
              <a:ext cx="457200" cy="457200"/>
            </a:xfrm>
            <a:prstGeom prst="ellipse">
              <a:avLst/>
            </a:prstGeom>
            <a:solidFill>
              <a:srgbClr val="781E2D"/>
            </a:solidFill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CFBD5C-99C5-ACAC-699D-3BA4B2ABEE36}"/>
                </a:ext>
              </a:extLst>
            </p:cNvPr>
            <p:cNvSpPr txBox="1"/>
            <p:nvPr/>
          </p:nvSpPr>
          <p:spPr>
            <a:xfrm>
              <a:off x="445616" y="1975761"/>
              <a:ext cx="404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DEC8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BY" sz="2000" b="1" dirty="0">
                <a:solidFill>
                  <a:srgbClr val="DEC84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D22FDBD-DCEA-7FEF-1AF5-0AC7215F2916}"/>
              </a:ext>
            </a:extLst>
          </p:cNvPr>
          <p:cNvSpPr txBox="1"/>
          <p:nvPr/>
        </p:nvSpPr>
        <p:spPr>
          <a:xfrm>
            <a:off x="610996" y="5633037"/>
            <a:ext cx="371698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квартиры во временное владение и пользование </a:t>
            </a:r>
            <a:r>
              <a:rPr lang="ru-RU" sz="1600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заключает договоры на услуги ЖКХ</a:t>
            </a:r>
            <a:endParaRPr lang="ru-BY" sz="1600" b="1" dirty="0">
              <a:solidFill>
                <a:srgbClr val="781E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5" descr="C:\Users\vlasov\Desktop\Семинар Форекс ПОД-ФТ\acc918c78a8389f206b287670071a1cb.jpg">
            <a:extLst>
              <a:ext uri="{FF2B5EF4-FFF2-40B4-BE49-F238E27FC236}">
                <a16:creationId xmlns:a16="http://schemas.microsoft.com/office/drawing/2014/main" id="{66A56A54-A422-C641-6BE9-85E480D4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2061" y="5228212"/>
            <a:ext cx="1007420" cy="1007420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35EC099-5588-D4AA-0ACA-1800901EF924}"/>
              </a:ext>
            </a:extLst>
          </p:cNvPr>
          <p:cNvSpPr txBox="1"/>
          <p:nvPr/>
        </p:nvSpPr>
        <p:spPr>
          <a:xfrm>
            <a:off x="7035076" y="5310416"/>
            <a:ext cx="371698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гражданин стоял на очереди как нуждающийся в улучшении жилищных условий, то за ним сохраняется данная очередь 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5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8" y="365632"/>
            <a:ext cx="9289032" cy="531573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 продавца (поставщика) предмета лизинга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A5222DC-402A-411E-9060-633FEF710C0D}"/>
              </a:ext>
            </a:extLst>
          </p:cNvPr>
          <p:cNvGrpSpPr/>
          <p:nvPr/>
        </p:nvGrpSpPr>
        <p:grpSpPr>
          <a:xfrm>
            <a:off x="1503994" y="1230795"/>
            <a:ext cx="9184012" cy="2498594"/>
            <a:chOff x="1716749" y="1554596"/>
            <a:chExt cx="9184012" cy="24985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07F5A8-D965-4AD3-BB2E-9834510C1AC6}"/>
                </a:ext>
              </a:extLst>
            </p:cNvPr>
            <p:cNvSpPr txBox="1"/>
            <p:nvPr/>
          </p:nvSpPr>
          <p:spPr>
            <a:xfrm>
              <a:off x="1899110" y="3238710"/>
              <a:ext cx="3081600" cy="369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781E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Лизингодатель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6AA59D-F4CC-4FBC-8D50-170BED8BE464}"/>
                </a:ext>
              </a:extLst>
            </p:cNvPr>
            <p:cNvSpPr txBox="1"/>
            <p:nvPr/>
          </p:nvSpPr>
          <p:spPr>
            <a:xfrm>
              <a:off x="7211138" y="3238710"/>
              <a:ext cx="3081752" cy="369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781E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Лизингополучатель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58287B-FFC2-437F-80CD-F2E1BD97419A}"/>
                </a:ext>
              </a:extLst>
            </p:cNvPr>
            <p:cNvSpPr txBox="1"/>
            <p:nvPr/>
          </p:nvSpPr>
          <p:spPr>
            <a:xfrm>
              <a:off x="4555200" y="1554596"/>
              <a:ext cx="3081600" cy="36933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781E2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Продавец</a:t>
              </a:r>
            </a:p>
          </p:txBody>
        </p:sp>
        <p:sp>
          <p:nvSpPr>
            <p:cNvPr id="39" name="Стрелка: вверх-вниз 38">
              <a:extLst>
                <a:ext uri="{FF2B5EF4-FFF2-40B4-BE49-F238E27FC236}">
                  <a16:creationId xmlns:a16="http://schemas.microsoft.com/office/drawing/2014/main" id="{08A553A3-E74F-4C16-9044-03988AD01A98}"/>
                </a:ext>
              </a:extLst>
            </p:cNvPr>
            <p:cNvSpPr/>
            <p:nvPr/>
          </p:nvSpPr>
          <p:spPr>
            <a:xfrm rot="1947810">
              <a:off x="4444642" y="1962367"/>
              <a:ext cx="221114" cy="1237904"/>
            </a:xfrm>
            <a:prstGeom prst="upDownArrow">
              <a:avLst/>
            </a:prstGeom>
            <a:noFill/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40" name="Стрелка: вверх-вниз 39">
              <a:extLst>
                <a:ext uri="{FF2B5EF4-FFF2-40B4-BE49-F238E27FC236}">
                  <a16:creationId xmlns:a16="http://schemas.microsoft.com/office/drawing/2014/main" id="{EE02F017-219C-40AE-A9FA-C8BC3B07550D}"/>
                </a:ext>
              </a:extLst>
            </p:cNvPr>
            <p:cNvSpPr/>
            <p:nvPr/>
          </p:nvSpPr>
          <p:spPr>
            <a:xfrm rot="19652190" flipH="1">
              <a:off x="7526243" y="1962368"/>
              <a:ext cx="221114" cy="1237904"/>
            </a:xfrm>
            <a:prstGeom prst="upDownArrow">
              <a:avLst/>
            </a:prstGeom>
            <a:noFill/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3654C6-ECCF-4AB3-B6B6-892D88FB1972}"/>
                </a:ext>
              </a:extLst>
            </p:cNvPr>
            <p:cNvSpPr txBox="1"/>
            <p:nvPr/>
          </p:nvSpPr>
          <p:spPr>
            <a:xfrm>
              <a:off x="1716749" y="2314575"/>
              <a:ext cx="283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781E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Договор купли-продажи</a:t>
              </a:r>
              <a:endParaRPr lang="ru-BY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D5897D-2B74-4686-A55F-AAE21CA077E5}"/>
                </a:ext>
              </a:extLst>
            </p:cNvPr>
            <p:cNvSpPr txBox="1"/>
            <p:nvPr/>
          </p:nvSpPr>
          <p:spPr>
            <a:xfrm>
              <a:off x="8062311" y="2314575"/>
              <a:ext cx="283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 имущества</a:t>
              </a:r>
              <a:endParaRPr lang="ru-BY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Стрелка: вверх-вниз 42">
              <a:extLst>
                <a:ext uri="{FF2B5EF4-FFF2-40B4-BE49-F238E27FC236}">
                  <a16:creationId xmlns:a16="http://schemas.microsoft.com/office/drawing/2014/main" id="{15863610-6566-4822-92AE-1BC478B15792}"/>
                </a:ext>
              </a:extLst>
            </p:cNvPr>
            <p:cNvSpPr/>
            <p:nvPr/>
          </p:nvSpPr>
          <p:spPr>
            <a:xfrm rot="5400000">
              <a:off x="5974977" y="2804424"/>
              <a:ext cx="221114" cy="1237904"/>
            </a:xfrm>
            <a:prstGeom prst="upDownArrow">
              <a:avLst/>
            </a:prstGeom>
            <a:noFill/>
            <a:ln>
              <a:solidFill>
                <a:srgbClr val="78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82E33B-8927-4DE0-AA32-BAAAC872000F}"/>
                </a:ext>
              </a:extLst>
            </p:cNvPr>
            <p:cNvSpPr txBox="1"/>
            <p:nvPr/>
          </p:nvSpPr>
          <p:spPr>
            <a:xfrm>
              <a:off x="4676775" y="3683858"/>
              <a:ext cx="283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781E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Договор лизинга</a:t>
              </a:r>
              <a:endParaRPr lang="ru-BY" b="1" dirty="0">
                <a:solidFill>
                  <a:srgbClr val="781E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855CEB-B92F-42B8-9C0A-29C0F4AE7033}"/>
              </a:ext>
            </a:extLst>
          </p:cNvPr>
          <p:cNvSpPr txBox="1"/>
          <p:nvPr/>
        </p:nvSpPr>
        <p:spPr>
          <a:xfrm>
            <a:off x="119338" y="3932661"/>
            <a:ext cx="11951355" cy="923330"/>
          </a:xfrm>
          <a:prstGeom prst="rect">
            <a:avLst/>
          </a:prstGeom>
          <a:noFill/>
          <a:ln w="19050">
            <a:solidFill>
              <a:srgbClr val="781E2D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</a:t>
            </a:r>
            <a:r>
              <a:rPr lang="ru-RU" sz="18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 статей 641 Гражданского кодекса Республики Беларусь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лизингополучатель вправе предъявлять непосредственно продавцу (поставщику) имущества, являющегося предметом договора лизинга, требования, вытекающие из договора купли-продажи (поставки)</a:t>
            </a:r>
            <a:endParaRPr lang="ru-B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D331E-F01E-4E94-8298-C83B14B21FEE}"/>
              </a:ext>
            </a:extLst>
          </p:cNvPr>
          <p:cNvSpPr txBox="1"/>
          <p:nvPr/>
        </p:nvSpPr>
        <p:spPr>
          <a:xfrm>
            <a:off x="119337" y="5026230"/>
            <a:ext cx="11951355" cy="369332"/>
          </a:xfrm>
          <a:prstGeom prst="rect">
            <a:avLst/>
          </a:prstGeom>
          <a:noFill/>
          <a:ln w="19050">
            <a:solidFill>
              <a:srgbClr val="781E2D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отношениях с продавцом (поставщиком) лизингополучатель и лизингодатель выступают как </a:t>
            </a:r>
            <a:r>
              <a:rPr lang="ru-RU" sz="18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солидарные кредиторы</a:t>
            </a:r>
            <a:endParaRPr lang="ru-BY" b="1" dirty="0">
              <a:solidFill>
                <a:srgbClr val="781E2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06BEE-8149-43C4-9ED1-DD3AA5384F4B}"/>
              </a:ext>
            </a:extLst>
          </p:cNvPr>
          <p:cNvSpPr txBox="1"/>
          <p:nvPr/>
        </p:nvSpPr>
        <p:spPr>
          <a:xfrm>
            <a:off x="119336" y="5565801"/>
            <a:ext cx="11951355" cy="923330"/>
          </a:xfrm>
          <a:prstGeom prst="rect">
            <a:avLst/>
          </a:prstGeom>
          <a:noFill/>
          <a:ln w="19050">
            <a:solidFill>
              <a:srgbClr val="781E2D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Лизингодатель не отвечает перед лизингополучателем </a:t>
            </a:r>
            <a:r>
              <a:rPr lang="ru-RU" dirty="0">
                <a:latin typeface="Times New Roman" panose="02020603050405020304" pitchFamily="18" charset="0"/>
              </a:rPr>
              <a:t>(если иное 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предусмотрено договором лизинга) </a:t>
            </a:r>
            <a:r>
              <a:rPr lang="ru-RU" sz="1800" b="1" dirty="0">
                <a:solidFill>
                  <a:srgbClr val="781E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выполнение продавцом (поставщиком) требований, вытекающих из договора купли-продажи (поставки), кроме случаев, когда ответственность за выбор продавца (поставщика) лежит на лизингодателе</a:t>
            </a:r>
            <a:endParaRPr lang="ru-BY" b="1" dirty="0">
              <a:solidFill>
                <a:srgbClr val="781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1570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резентация МВС 16 10 20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6326</TotalTime>
  <Words>1840</Words>
  <Application>Microsoft Office PowerPoint</Application>
  <PresentationFormat>Широкоэкранный</PresentationFormat>
  <Paragraphs>209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Шаблон2</vt:lpstr>
      <vt:lpstr>1_Шаблон2</vt:lpstr>
      <vt:lpstr>Специальное оформление</vt:lpstr>
      <vt:lpstr>Презентация МВС 16 10 2012</vt:lpstr>
      <vt:lpstr>Презентация PowerPoint</vt:lpstr>
      <vt:lpstr>Сущность договора лизинга и его особенности</vt:lpstr>
      <vt:lpstr>Предмет договора лизинга</vt:lpstr>
      <vt:lpstr>Стороны договора лизинга</vt:lpstr>
      <vt:lpstr>Обязанности лизингодателя</vt:lpstr>
      <vt:lpstr>Обязательство лизингополучателя</vt:lpstr>
      <vt:lpstr>Пример 1 заключения договора лизинга гражданином</vt:lpstr>
      <vt:lpstr>Пример 2 заключения договора лизинга гражданином</vt:lpstr>
      <vt:lpstr>Роль продавца (поставщика) предмета лизинга</vt:lpstr>
      <vt:lpstr>Возможности и риски лизинга</vt:lpstr>
      <vt:lpstr>Законодательная защита граждан при заключении договора лизинга</vt:lpstr>
      <vt:lpstr>Лизинг VS Аренда</vt:lpstr>
      <vt:lpstr>Лизинг VS Кредит под залог</vt:lpstr>
      <vt:lpstr>Пример: приобретение автомобиля</vt:lpstr>
      <vt:lpstr>Социальные аспекты проекта Закона Республики Беларусь  ”О лизинговой деятельности“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 рынок РБ</dc:title>
  <dc:creator>ГУРНФОиИО</dc:creator>
  <cp:lastModifiedBy>Герасимчик Юлия Владимировна</cp:lastModifiedBy>
  <cp:revision>327</cp:revision>
  <cp:lastPrinted>2023-11-01T11:38:33Z</cp:lastPrinted>
  <dcterms:created xsi:type="dcterms:W3CDTF">2015-09-30T06:42:49Z</dcterms:created>
  <dcterms:modified xsi:type="dcterms:W3CDTF">2026-01-15T12:06:28Z</dcterms:modified>
</cp:coreProperties>
</file>